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5"/>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x="12192000" cy="6858000"/>
  <p:notesSz cx="6858000" cy="1857375"/>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44" userDrawn="1">
          <p15:clr>
            <a:srgbClr val="A4A3A4"/>
          </p15:clr>
        </p15:guide>
        <p15:guide id="2" pos="28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BD3AA52-0FB4-F6D0-6D07-1A3D2D9FD3FC}" name="Marianne Seidler" initials="MS" userId="S::mariannes@skillup.tech::bb0b4178-c940-4a9a-9c5e-e97bf5d50d86" providerId="AD"/>
  <p188:author id="{F554C3DC-94B8-9F7D-83FC-6D4CEC0DE845}" name="Dawn Teel-Friedman" initials="DTF" userId="Dawn Teel-Friedman"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Beth Larsen" initials="BL" lastIdx="1" clrIdx="4">
    <p:extLst>
      <p:ext uri="{19B8F6BF-5375-455C-9EA6-DF929625EA0E}">
        <p15:presenceInfo xmlns:p15="http://schemas.microsoft.com/office/powerpoint/2012/main" userId="04edb8684ac0beb8" providerId="Windows Live"/>
      </p:ext>
    </p:extLst>
  </p:cmAuthor>
  <p:cmAuthor id="6" name="Matt Ockenfels" initials="MO" lastIdx="1" clrIdx="5">
    <p:extLst>
      <p:ext uri="{19B8F6BF-5375-455C-9EA6-DF929625EA0E}">
        <p15:presenceInfo xmlns:p15="http://schemas.microsoft.com/office/powerpoint/2012/main" userId="S::matto@skillup.tech::1f5f8b86-5465-4302-9a82-9a36d055e8b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3"/>
    <a:srgbClr val="007D79"/>
    <a:srgbClr val="D02670"/>
    <a:srgbClr val="231F20"/>
    <a:srgbClr val="33B1FF"/>
    <a:srgbClr val="262626"/>
    <a:srgbClr val="525252"/>
    <a:srgbClr val="BE95FF"/>
    <a:srgbClr val="FFFFFF"/>
    <a:srgbClr val="C1C7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7" autoAdjust="0"/>
    <p:restoredTop sz="91326" autoAdjust="0"/>
  </p:normalViewPr>
  <p:slideViewPr>
    <p:cSldViewPr snapToGrid="0">
      <p:cViewPr>
        <p:scale>
          <a:sx n="74" d="100"/>
          <a:sy n="74" d="100"/>
        </p:scale>
        <p:origin x="558" y="621"/>
      </p:cViewPr>
      <p:guideLst>
        <p:guide orient="horz" pos="744"/>
        <p:guide pos="288"/>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8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8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1"/>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0,'6'0,"-4"6,-2 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r>
              <a:rPr lang="en-US"/>
              <a:t> </a:t>
            </a: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3873" y="1168401"/>
            <a:ext cx="10964254" cy="2387600"/>
          </a:xfrm>
          <a:solidFill>
            <a:schemeClr val="bg2"/>
          </a:solidFill>
        </p:spPr>
        <p:txBody>
          <a:bodyPr anchor="b">
            <a:normAutofit/>
          </a:bodyPr>
          <a:lstStyle>
            <a:lvl1pPr algn="ctr">
              <a:defRPr sz="4800" b="0" i="0">
                <a:solidFill>
                  <a:srgbClr val="525252"/>
                </a:solidFill>
                <a:latin typeface="IBM Plex Sans SemiBold" panose="020B0503050203000203" pitchFamily="34" charset="0"/>
                <a:ea typeface="IBM Plex Sans SemiBold" panose="020B0503050203000203" pitchFamily="34" charset="0"/>
                <a:cs typeface="IBM Plex Sans SemiBold" panose="020B0503050203000203"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528273" y="3731247"/>
            <a:ext cx="9135454" cy="1655762"/>
          </a:xfrm>
        </p:spPr>
        <p:txBody>
          <a:bodyPr>
            <a:normAutofit/>
          </a:bodyPr>
          <a:lstStyle>
            <a:lvl1pPr marL="0" indent="0" algn="ctr">
              <a:buNone/>
              <a:defRPr sz="2400" b="0" i="0">
                <a:solidFill>
                  <a:srgbClr val="525252"/>
                </a:solidFill>
                <a:latin typeface="IBM Plex Sans" panose="020B050305020300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p:cNvCxnSpPr/>
          <p:nvPr/>
        </p:nvCxnSpPr>
        <p:spPr>
          <a:xfrm>
            <a:off x="2880360" y="3649111"/>
            <a:ext cx="6431280" cy="0"/>
          </a:xfrm>
          <a:prstGeom prst="line">
            <a:avLst/>
          </a:prstGeom>
          <a:ln>
            <a:solidFill>
              <a:srgbClr val="6C4DEA"/>
            </a:solidFill>
          </a:ln>
        </p:spPr>
        <p:style>
          <a:lnRef idx="1">
            <a:schemeClr val="accent1"/>
          </a:lnRef>
          <a:fillRef idx="0">
            <a:schemeClr val="accent1"/>
          </a:fillRef>
          <a:effectRef idx="0">
            <a:schemeClr val="accent1"/>
          </a:effectRef>
          <a:fontRef idx="minor">
            <a:schemeClr val="tx1"/>
          </a:fontRef>
        </p:style>
      </p:cxnSp>
      <p:sp>
        <p:nvSpPr>
          <p:cNvPr id="9" name="Rectangle 8"/>
          <p:cNvSpPr>
            <a:spLocks noChangeArrowheads="1"/>
          </p:cNvSpPr>
          <p:nvPr/>
        </p:nvSpPr>
        <p:spPr bwMode="black">
          <a:xfrm>
            <a:off x="4093580" y="5537419"/>
            <a:ext cx="4004840" cy="304359"/>
          </a:xfrm>
          <a:prstGeom prst="rect">
            <a:avLst/>
          </a:prstGeom>
          <a:noFill/>
          <a:ln w="9525">
            <a:noFill/>
            <a:miter lim="800000"/>
            <a:headEnd/>
            <a:tailEnd/>
          </a:ln>
        </p:spPr>
        <p:txBody>
          <a:bodyPr lIns="92075" tIns="46038" rIns="92075" bIns="46038"/>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sz="1400" b="0">
                <a:solidFill>
                  <a:srgbClr val="000000"/>
                </a:solidFill>
                <a:latin typeface="Helv"/>
              </a:rPr>
              <a:t>© IBM Corporation. All rights reserved.</a:t>
            </a:r>
          </a:p>
        </p:txBody>
      </p:sp>
      <p:grpSp>
        <p:nvGrpSpPr>
          <p:cNvPr id="5" name="Group 4">
            <a:extLst>
              <a:ext uri="{FF2B5EF4-FFF2-40B4-BE49-F238E27FC236}">
                <a16:creationId xmlns:a16="http://schemas.microsoft.com/office/drawing/2014/main" id="{CB5BAB42-A6B6-D2DB-EC91-721CA287B900}"/>
              </a:ext>
            </a:extLst>
          </p:cNvPr>
          <p:cNvGrpSpPr/>
          <p:nvPr userDrawn="1"/>
        </p:nvGrpSpPr>
        <p:grpSpPr>
          <a:xfrm>
            <a:off x="11094856" y="6244940"/>
            <a:ext cx="1098532" cy="613059"/>
            <a:chOff x="8965342" y="4231217"/>
            <a:chExt cx="1608171" cy="897474"/>
          </a:xfrm>
        </p:grpSpPr>
        <p:pic>
          <p:nvPicPr>
            <p:cNvPr id="6" name="Graphic 5">
              <a:extLst>
                <a:ext uri="{FF2B5EF4-FFF2-40B4-BE49-F238E27FC236}">
                  <a16:creationId xmlns:a16="http://schemas.microsoft.com/office/drawing/2014/main" id="{D9DAF80D-4D83-4EA4-3B9A-B4DEAA21CF4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21121" y="4418033"/>
              <a:ext cx="897474" cy="355817"/>
            </a:xfrm>
            <a:prstGeom prst="rect">
              <a:avLst/>
            </a:prstGeom>
          </p:spPr>
        </p:pic>
        <p:pic>
          <p:nvPicPr>
            <p:cNvPr id="11" name="Graphic 10" hidden="1">
              <a:extLst>
                <a:ext uri="{FF2B5EF4-FFF2-40B4-BE49-F238E27FC236}">
                  <a16:creationId xmlns:a16="http://schemas.microsoft.com/office/drawing/2014/main" id="{AA1B3EED-0A38-9B4D-C031-B7CFB1F16CD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321121" y="4772874"/>
              <a:ext cx="897474" cy="355817"/>
            </a:xfrm>
            <a:prstGeom prst="rect">
              <a:avLst/>
            </a:prstGeom>
          </p:spPr>
        </p:pic>
        <p:pic>
          <p:nvPicPr>
            <p:cNvPr id="12" name="Graphic 11" hidden="1">
              <a:extLst>
                <a:ext uri="{FF2B5EF4-FFF2-40B4-BE49-F238E27FC236}">
                  <a16:creationId xmlns:a16="http://schemas.microsoft.com/office/drawing/2014/main" id="{D8BA40FF-052F-CEA2-8570-24062BFE0A7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6200000">
              <a:off x="9946868" y="4502045"/>
              <a:ext cx="897474" cy="355817"/>
            </a:xfrm>
            <a:prstGeom prst="rect">
              <a:avLst/>
            </a:prstGeom>
          </p:spPr>
        </p:pic>
        <p:pic>
          <p:nvPicPr>
            <p:cNvPr id="13" name="Graphic 12" hidden="1">
              <a:extLst>
                <a:ext uri="{FF2B5EF4-FFF2-40B4-BE49-F238E27FC236}">
                  <a16:creationId xmlns:a16="http://schemas.microsoft.com/office/drawing/2014/main" id="{10305589-4F05-9658-71A7-2F6E7BFE952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6200000">
              <a:off x="8694514" y="4502045"/>
              <a:ext cx="897474" cy="355817"/>
            </a:xfrm>
            <a:prstGeom prst="rect">
              <a:avLst/>
            </a:prstGeom>
          </p:spPr>
        </p:pic>
      </p:grpSp>
      <p:pic>
        <p:nvPicPr>
          <p:cNvPr id="14" name="Graphic 13">
            <a:extLst>
              <a:ext uri="{FF2B5EF4-FFF2-40B4-BE49-F238E27FC236}">
                <a16:creationId xmlns:a16="http://schemas.microsoft.com/office/drawing/2014/main" id="{EEFE9B80-1CD0-9614-4D99-C0FA5B74A8B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41053" y="6372101"/>
            <a:ext cx="1630680" cy="247650"/>
          </a:xfrm>
          <a:prstGeom prst="rect">
            <a:avLst/>
          </a:prstGeom>
        </p:spPr>
      </p:pic>
    </p:spTree>
    <p:custDataLst>
      <p:tags r:id="rId1"/>
    </p:custDataLst>
    <p:extLst>
      <p:ext uri="{BB962C8B-B14F-4D97-AF65-F5344CB8AC3E}">
        <p14:creationId xmlns:p14="http://schemas.microsoft.com/office/powerpoint/2010/main" val="3736152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25252"/>
                </a:solidFill>
              </a:defRPr>
            </a:lvl1pPr>
          </a:lstStyle>
          <a:p>
            <a:r>
              <a:rPr lang="en-US"/>
              <a:t>Click to edit Master title style</a:t>
            </a:r>
            <a:endParaRPr lang="en-US" dirty="0"/>
          </a:p>
        </p:txBody>
      </p:sp>
      <p:sp>
        <p:nvSpPr>
          <p:cNvPr id="3" name="Content Placeholder 2"/>
          <p:cNvSpPr>
            <a:spLocks noGrp="1"/>
          </p:cNvSpPr>
          <p:nvPr>
            <p:ph idx="1"/>
          </p:nvPr>
        </p:nvSpPr>
        <p:spPr>
          <a:xfrm>
            <a:off x="838200" y="1600199"/>
            <a:ext cx="10744200" cy="4572000"/>
          </a:xfrm>
        </p:spPr>
        <p:txBody>
          <a:bodyPr/>
          <a:lstStyle>
            <a:lvl1pPr>
              <a:defRPr>
                <a:solidFill>
                  <a:srgbClr val="262626"/>
                </a:solidFill>
              </a:defRPr>
            </a:lvl1pPr>
            <a:lvl2pPr>
              <a:defRPr>
                <a:solidFill>
                  <a:srgbClr val="262626"/>
                </a:solidFill>
              </a:defRPr>
            </a:lvl2pPr>
            <a:lvl3pPr>
              <a:defRPr>
                <a:solidFill>
                  <a:srgbClr val="262626"/>
                </a:solidFill>
              </a:defRPr>
            </a:lvl3pPr>
            <a:lvl4pPr>
              <a:defRPr>
                <a:solidFill>
                  <a:srgbClr val="262626"/>
                </a:solidFill>
              </a:defRPr>
            </a:lvl4pPr>
            <a:lvl5pPr>
              <a:defRPr>
                <a:solidFill>
                  <a:srgbClr val="262626"/>
                </a:solidFill>
              </a:defRPr>
            </a:lvl5pPr>
          </a:lstStyle>
          <a:p>
            <a:pPr lvl="0"/>
            <a:r>
              <a:rPr lang="en-US"/>
              <a:t>Click to edit Master text styles</a:t>
            </a:r>
          </a:p>
          <a:p>
            <a:pPr lvl="1"/>
            <a:r>
              <a:rPr lang="en-US"/>
              <a:t>Second level</a:t>
            </a:r>
          </a:p>
          <a:p>
            <a:pPr lvl="2"/>
            <a:r>
              <a:rPr lang="en-US"/>
              <a:t>Third level</a:t>
            </a:r>
          </a:p>
        </p:txBody>
      </p:sp>
      <p:cxnSp>
        <p:nvCxnSpPr>
          <p:cNvPr id="7" name="Straight Connector 6"/>
          <p:cNvCxnSpPr/>
          <p:nvPr/>
        </p:nvCxnSpPr>
        <p:spPr>
          <a:xfrm>
            <a:off x="838200" y="1296645"/>
            <a:ext cx="10515600" cy="368"/>
          </a:xfrm>
          <a:prstGeom prst="line">
            <a:avLst/>
          </a:prstGeom>
          <a:ln>
            <a:solidFill>
              <a:srgbClr val="6C4DEA"/>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97029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solidFill>
                  <a:srgbClr val="525252"/>
                </a:solidFill>
                <a:latin typeface="IBM Plex Sans SemiBold" panose="020B0503050203000203"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0" y="1600200"/>
            <a:ext cx="5181600" cy="4572000"/>
          </a:xfrm>
        </p:spPr>
        <p:txBody>
          <a:bodyPr/>
          <a:lstStyle>
            <a:lvl1pPr>
              <a:defRPr>
                <a:solidFill>
                  <a:srgbClr val="262626"/>
                </a:solidFill>
              </a:defRPr>
            </a:lvl1pPr>
            <a:lvl2pPr>
              <a:defRPr>
                <a:solidFill>
                  <a:srgbClr val="262626"/>
                </a:solidFill>
              </a:defRPr>
            </a:lvl2pPr>
            <a:lvl3pPr>
              <a:defRPr>
                <a:solidFill>
                  <a:srgbClr val="262626"/>
                </a:solidFill>
              </a:defRPr>
            </a:lvl3pPr>
            <a:lvl4pPr>
              <a:defRPr>
                <a:solidFill>
                  <a:srgbClr val="525252"/>
                </a:solidFill>
              </a:defRPr>
            </a:lvl4pPr>
            <a:lvl5pPr>
              <a:defRPr>
                <a:solidFill>
                  <a:srgbClr val="525252"/>
                </a:solidFill>
              </a:defRPr>
            </a:lvl5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172200" y="1600200"/>
            <a:ext cx="5181600" cy="4572000"/>
          </a:xfrm>
        </p:spPr>
        <p:txBody>
          <a:bodyPr/>
          <a:lstStyle>
            <a:lvl1pPr>
              <a:defRPr>
                <a:solidFill>
                  <a:srgbClr val="262626"/>
                </a:solidFill>
              </a:defRPr>
            </a:lvl1pPr>
            <a:lvl2pPr>
              <a:defRPr>
                <a:solidFill>
                  <a:srgbClr val="262626"/>
                </a:solidFill>
              </a:defRPr>
            </a:lvl2pPr>
            <a:lvl3pPr>
              <a:defRPr>
                <a:solidFill>
                  <a:srgbClr val="262626"/>
                </a:solidFill>
              </a:defRPr>
            </a:lvl3pPr>
            <a:lvl4pPr>
              <a:defRPr>
                <a:solidFill>
                  <a:srgbClr val="525252"/>
                </a:solidFill>
              </a:defRPr>
            </a:lvl4pPr>
            <a:lvl5pPr>
              <a:defRPr>
                <a:solidFill>
                  <a:srgbClr val="525252"/>
                </a:solidFill>
              </a:defRPr>
            </a:lvl5pPr>
          </a:lstStyle>
          <a:p>
            <a:pPr lvl="0"/>
            <a:r>
              <a:rPr lang="en-US"/>
              <a:t>Click to edit Master text styles</a:t>
            </a:r>
          </a:p>
          <a:p>
            <a:pPr lvl="1"/>
            <a:r>
              <a:rPr lang="en-US"/>
              <a:t>Second level</a:t>
            </a:r>
          </a:p>
          <a:p>
            <a:pPr lvl="2"/>
            <a:r>
              <a:rPr lang="en-US"/>
              <a:t>Third level</a:t>
            </a:r>
          </a:p>
        </p:txBody>
      </p:sp>
      <p:cxnSp>
        <p:nvCxnSpPr>
          <p:cNvPr id="8" name="Straight Connector 7"/>
          <p:cNvCxnSpPr/>
          <p:nvPr/>
        </p:nvCxnSpPr>
        <p:spPr>
          <a:xfrm>
            <a:off x="838200" y="1364249"/>
            <a:ext cx="10515600" cy="368"/>
          </a:xfrm>
          <a:prstGeom prst="line">
            <a:avLst/>
          </a:prstGeom>
          <a:ln>
            <a:solidFill>
              <a:srgbClr val="6C4DEA"/>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8713435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793464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p:spPr>
        <p:txBody>
          <a:bodyPr anchor="b">
            <a:normAutofit/>
          </a:bodyPr>
          <a:lstStyle>
            <a:lvl1pPr algn="ctr">
              <a:defRPr sz="4800" b="1" i="0">
                <a:solidFill>
                  <a:srgbClr val="525252"/>
                </a:solidFill>
                <a:latin typeface="IBM Plex Sans SemiBold" panose="020B0503050203000203" pitchFamily="34" charset="0"/>
                <a:ea typeface="IBM Plex Sans SemiBold" panose="020B0503050203000203" pitchFamily="34" charset="0"/>
                <a:cs typeface="IBM Plex Sans SemiBold" panose="020B0503050203000203" pitchFamily="34" charset="0"/>
              </a:defRPr>
            </a:lvl1pPr>
          </a:lstStyle>
          <a:p>
            <a:r>
              <a:rPr lang="en-US"/>
              <a:t>Click to edit Master title style</a:t>
            </a:r>
          </a:p>
        </p:txBody>
      </p:sp>
    </p:spTree>
    <p:extLst>
      <p:ext uri="{BB962C8B-B14F-4D97-AF65-F5344CB8AC3E}">
        <p14:creationId xmlns:p14="http://schemas.microsoft.com/office/powerpoint/2010/main" val="1173270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2_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7246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2.xml"/><Relationship Id="rId13"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3.svg"/><Relationship Id="rId2" Type="http://schemas.openxmlformats.org/officeDocument/2006/relationships/slideLayout" Target="../slideLayouts/slideLayout2.xml"/><Relationship Id="rId16" Type="http://schemas.openxmlformats.org/officeDocument/2006/relationships/image" Target="../media/image7.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image" Target="../media/image6.png"/><Relationship Id="rId10"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image" Target="../media/image1.png"/><Relationship Id="rId14" Type="http://schemas.openxmlformats.org/officeDocument/2006/relationships/image" Target="../media/image5.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47850"/>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pic>
        <p:nvPicPr>
          <p:cNvPr id="12" name="Picture 11" descr="Text, logo&#10;&#10;Description automatically generated">
            <a:extLst>
              <a:ext uri="{FF2B5EF4-FFF2-40B4-BE49-F238E27FC236}">
                <a16:creationId xmlns:a16="http://schemas.microsoft.com/office/drawing/2014/main" id="{05161552-D656-B925-AB2F-4CA5F6FE7270}"/>
              </a:ext>
            </a:extLst>
          </p:cNvPr>
          <p:cNvPicPr>
            <a:picLocks noChangeAspect="1"/>
          </p:cNvPicPr>
          <p:nvPr userDrawn="1"/>
        </p:nvPicPr>
        <p:blipFill rotWithShape="1">
          <a:blip r:embed="rId9">
            <a:alphaModFix amt="5000"/>
            <a:extLst>
              <a:ext uri="{BEBA8EAE-BF5A-486C-A8C5-ECC9F3942E4B}">
                <a14:imgProps xmlns:a14="http://schemas.microsoft.com/office/drawing/2010/main">
                  <a14:imgLayer r:embed="rId10">
                    <a14:imgEffect>
                      <a14:saturation sat="155000"/>
                    </a14:imgEffect>
                    <a14:imgEffect>
                      <a14:brightnessContrast contrast="-77000"/>
                    </a14:imgEffect>
                  </a14:imgLayer>
                </a14:imgProps>
              </a:ext>
            </a:extLst>
          </a:blip>
          <a:srcRect l="-1923" r="70315"/>
          <a:stretch/>
        </p:blipFill>
        <p:spPr>
          <a:xfrm>
            <a:off x="3345127" y="1418811"/>
            <a:ext cx="5501746" cy="4826130"/>
          </a:xfrm>
          <a:prstGeom prst="rect">
            <a:avLst/>
          </a:prstGeom>
        </p:spPr>
      </p:pic>
      <p:sp>
        <p:nvSpPr>
          <p:cNvPr id="4" name="Rectangle 3">
            <a:extLst>
              <a:ext uri="{FF2B5EF4-FFF2-40B4-BE49-F238E27FC236}">
                <a16:creationId xmlns:a16="http://schemas.microsoft.com/office/drawing/2014/main" id="{AE377BDD-6725-68B2-639C-E47C9B4601F2}"/>
              </a:ext>
            </a:extLst>
          </p:cNvPr>
          <p:cNvSpPr/>
          <p:nvPr userDrawn="1"/>
        </p:nvSpPr>
        <p:spPr>
          <a:xfrm>
            <a:off x="12625444" y="2728308"/>
            <a:ext cx="1235879" cy="1235878"/>
          </a:xfrm>
          <a:prstGeom prst="rect">
            <a:avLst/>
          </a:prstGeom>
          <a:solidFill>
            <a:srgbClr val="BE95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#BE95FF</a:t>
            </a:r>
          </a:p>
        </p:txBody>
      </p:sp>
      <p:sp>
        <p:nvSpPr>
          <p:cNvPr id="5" name="Rectangle 4">
            <a:extLst>
              <a:ext uri="{FF2B5EF4-FFF2-40B4-BE49-F238E27FC236}">
                <a16:creationId xmlns:a16="http://schemas.microsoft.com/office/drawing/2014/main" id="{18771CE0-19C9-5FCF-1B71-ACF36DEE6664}"/>
              </a:ext>
            </a:extLst>
          </p:cNvPr>
          <p:cNvSpPr/>
          <p:nvPr userDrawn="1"/>
        </p:nvSpPr>
        <p:spPr>
          <a:xfrm>
            <a:off x="18071881" y="2728308"/>
            <a:ext cx="1235879" cy="1235878"/>
          </a:xfrm>
          <a:prstGeom prst="rect">
            <a:avLst/>
          </a:prstGeom>
          <a:solidFill>
            <a:srgbClr val="33B1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#33B1FF</a:t>
            </a:r>
          </a:p>
        </p:txBody>
      </p:sp>
      <p:sp>
        <p:nvSpPr>
          <p:cNvPr id="6" name="Rectangle 5">
            <a:extLst>
              <a:ext uri="{FF2B5EF4-FFF2-40B4-BE49-F238E27FC236}">
                <a16:creationId xmlns:a16="http://schemas.microsoft.com/office/drawing/2014/main" id="{832A3F44-3AAC-9557-E214-F323108F6B65}"/>
              </a:ext>
            </a:extLst>
          </p:cNvPr>
          <p:cNvSpPr/>
          <p:nvPr userDrawn="1"/>
        </p:nvSpPr>
        <p:spPr>
          <a:xfrm>
            <a:off x="14440923" y="2728308"/>
            <a:ext cx="1235879" cy="1235878"/>
          </a:xfrm>
          <a:prstGeom prst="rect">
            <a:avLst/>
          </a:prstGeom>
          <a:solidFill>
            <a:srgbClr val="FF7EB6"/>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#FF7EB6</a:t>
            </a:r>
          </a:p>
        </p:txBody>
      </p:sp>
      <p:sp>
        <p:nvSpPr>
          <p:cNvPr id="9" name="Rectangle 8">
            <a:extLst>
              <a:ext uri="{FF2B5EF4-FFF2-40B4-BE49-F238E27FC236}">
                <a16:creationId xmlns:a16="http://schemas.microsoft.com/office/drawing/2014/main" id="{06EA0613-E945-E437-C733-F9F008F63B76}"/>
              </a:ext>
            </a:extLst>
          </p:cNvPr>
          <p:cNvSpPr/>
          <p:nvPr userDrawn="1"/>
        </p:nvSpPr>
        <p:spPr>
          <a:xfrm>
            <a:off x="16256402" y="2728308"/>
            <a:ext cx="1235879" cy="1235878"/>
          </a:xfrm>
          <a:prstGeom prst="rect">
            <a:avLst/>
          </a:prstGeom>
          <a:solidFill>
            <a:srgbClr val="08BDBA"/>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#08BDBA</a:t>
            </a:r>
          </a:p>
        </p:txBody>
      </p:sp>
      <p:sp>
        <p:nvSpPr>
          <p:cNvPr id="10" name="TextBox 9">
            <a:extLst>
              <a:ext uri="{FF2B5EF4-FFF2-40B4-BE49-F238E27FC236}">
                <a16:creationId xmlns:a16="http://schemas.microsoft.com/office/drawing/2014/main" id="{F0EC5687-C25A-A73E-5192-674F560F89FA}"/>
              </a:ext>
            </a:extLst>
          </p:cNvPr>
          <p:cNvSpPr txBox="1"/>
          <p:nvPr userDrawn="1"/>
        </p:nvSpPr>
        <p:spPr>
          <a:xfrm>
            <a:off x="12602453" y="3912427"/>
            <a:ext cx="1237839" cy="369332"/>
          </a:xfrm>
          <a:prstGeom prst="rect">
            <a:avLst/>
          </a:prstGeom>
          <a:noFill/>
        </p:spPr>
        <p:txBody>
          <a:bodyPr wrap="none" rtlCol="0">
            <a:spAutoFit/>
          </a:bodyPr>
          <a:lstStyle/>
          <a:p>
            <a:r>
              <a:rPr lang="en-US" b="1" i="0" dirty="0">
                <a:solidFill>
                  <a:srgbClr val="FFFFFF"/>
                </a:solidFill>
                <a:effectLst/>
              </a:rPr>
              <a:t>Purple 40</a:t>
            </a:r>
            <a:endParaRPr lang="en-US" b="1" dirty="0">
              <a:solidFill>
                <a:srgbClr val="FFFFFF"/>
              </a:solidFill>
            </a:endParaRPr>
          </a:p>
        </p:txBody>
      </p:sp>
      <p:sp>
        <p:nvSpPr>
          <p:cNvPr id="13" name="TextBox 12">
            <a:extLst>
              <a:ext uri="{FF2B5EF4-FFF2-40B4-BE49-F238E27FC236}">
                <a16:creationId xmlns:a16="http://schemas.microsoft.com/office/drawing/2014/main" id="{C31F4021-33FE-506B-3C0D-688FEF669647}"/>
              </a:ext>
            </a:extLst>
          </p:cNvPr>
          <p:cNvSpPr txBox="1"/>
          <p:nvPr userDrawn="1"/>
        </p:nvSpPr>
        <p:spPr>
          <a:xfrm>
            <a:off x="14334144" y="3912427"/>
            <a:ext cx="1449436" cy="369332"/>
          </a:xfrm>
          <a:prstGeom prst="rect">
            <a:avLst/>
          </a:prstGeom>
          <a:noFill/>
        </p:spPr>
        <p:txBody>
          <a:bodyPr wrap="none" rtlCol="0">
            <a:spAutoFit/>
          </a:bodyPr>
          <a:lstStyle/>
          <a:p>
            <a:r>
              <a:rPr lang="en-US" b="1" dirty="0">
                <a:solidFill>
                  <a:srgbClr val="FFFFFF"/>
                </a:solidFill>
              </a:rPr>
              <a:t>Magenta</a:t>
            </a:r>
            <a:r>
              <a:rPr lang="en-US" b="1" i="0" dirty="0">
                <a:solidFill>
                  <a:srgbClr val="FFFFFF"/>
                </a:solidFill>
                <a:effectLst/>
              </a:rPr>
              <a:t> 40</a:t>
            </a:r>
            <a:endParaRPr lang="en-US" b="1" dirty="0">
              <a:solidFill>
                <a:srgbClr val="FFFFFF"/>
              </a:solidFill>
            </a:endParaRPr>
          </a:p>
        </p:txBody>
      </p:sp>
      <p:sp>
        <p:nvSpPr>
          <p:cNvPr id="14" name="TextBox 13">
            <a:extLst>
              <a:ext uri="{FF2B5EF4-FFF2-40B4-BE49-F238E27FC236}">
                <a16:creationId xmlns:a16="http://schemas.microsoft.com/office/drawing/2014/main" id="{586B112C-C780-5B47-83AA-D580E668C866}"/>
              </a:ext>
            </a:extLst>
          </p:cNvPr>
          <p:cNvSpPr txBox="1"/>
          <p:nvPr userDrawn="1"/>
        </p:nvSpPr>
        <p:spPr>
          <a:xfrm>
            <a:off x="16404771" y="3912427"/>
            <a:ext cx="966355" cy="369332"/>
          </a:xfrm>
          <a:prstGeom prst="rect">
            <a:avLst/>
          </a:prstGeom>
          <a:noFill/>
        </p:spPr>
        <p:txBody>
          <a:bodyPr wrap="none" rtlCol="0">
            <a:spAutoFit/>
          </a:bodyPr>
          <a:lstStyle/>
          <a:p>
            <a:r>
              <a:rPr lang="en-US" b="1" dirty="0">
                <a:solidFill>
                  <a:srgbClr val="FFFFFF"/>
                </a:solidFill>
              </a:rPr>
              <a:t>Teal</a:t>
            </a:r>
            <a:r>
              <a:rPr lang="en-US" b="1" i="0" dirty="0">
                <a:solidFill>
                  <a:srgbClr val="FFFFFF"/>
                </a:solidFill>
                <a:effectLst/>
              </a:rPr>
              <a:t> 40</a:t>
            </a:r>
            <a:endParaRPr lang="en-US" b="1" dirty="0">
              <a:solidFill>
                <a:srgbClr val="FFFFFF"/>
              </a:solidFill>
            </a:endParaRPr>
          </a:p>
        </p:txBody>
      </p:sp>
      <p:sp>
        <p:nvSpPr>
          <p:cNvPr id="15" name="TextBox 14">
            <a:extLst>
              <a:ext uri="{FF2B5EF4-FFF2-40B4-BE49-F238E27FC236}">
                <a16:creationId xmlns:a16="http://schemas.microsoft.com/office/drawing/2014/main" id="{D92FC597-9201-21C6-383D-67750826F14D}"/>
              </a:ext>
            </a:extLst>
          </p:cNvPr>
          <p:cNvSpPr txBox="1"/>
          <p:nvPr userDrawn="1"/>
        </p:nvSpPr>
        <p:spPr>
          <a:xfrm>
            <a:off x="18206642" y="3912427"/>
            <a:ext cx="1055097" cy="369332"/>
          </a:xfrm>
          <a:prstGeom prst="rect">
            <a:avLst/>
          </a:prstGeom>
          <a:noFill/>
        </p:spPr>
        <p:txBody>
          <a:bodyPr wrap="none" rtlCol="0">
            <a:spAutoFit/>
          </a:bodyPr>
          <a:lstStyle/>
          <a:p>
            <a:r>
              <a:rPr lang="en-US" b="1" dirty="0">
                <a:solidFill>
                  <a:srgbClr val="FFFFFF"/>
                </a:solidFill>
              </a:rPr>
              <a:t>Cyan</a:t>
            </a:r>
            <a:r>
              <a:rPr lang="en-US" b="1" i="0" dirty="0">
                <a:solidFill>
                  <a:srgbClr val="FFFFFF"/>
                </a:solidFill>
                <a:effectLst/>
              </a:rPr>
              <a:t> 40</a:t>
            </a:r>
            <a:endParaRPr lang="en-US" b="1" dirty="0">
              <a:solidFill>
                <a:srgbClr val="FFFFFF"/>
              </a:solidFill>
            </a:endParaRPr>
          </a:p>
        </p:txBody>
      </p:sp>
      <p:sp>
        <p:nvSpPr>
          <p:cNvPr id="16" name="Rectangle 15">
            <a:extLst>
              <a:ext uri="{FF2B5EF4-FFF2-40B4-BE49-F238E27FC236}">
                <a16:creationId xmlns:a16="http://schemas.microsoft.com/office/drawing/2014/main" id="{6B4A6D56-917B-72D3-81F7-A59A36FC4198}"/>
              </a:ext>
            </a:extLst>
          </p:cNvPr>
          <p:cNvSpPr/>
          <p:nvPr userDrawn="1"/>
        </p:nvSpPr>
        <p:spPr>
          <a:xfrm>
            <a:off x="12625444" y="4418033"/>
            <a:ext cx="1235879" cy="1235878"/>
          </a:xfrm>
          <a:prstGeom prst="rect">
            <a:avLst/>
          </a:prstGeom>
          <a:solidFill>
            <a:srgbClr val="8A3FFC"/>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latin typeface="IBM Plex Sans" panose="020B0503050203000203" pitchFamily="34" charset="0"/>
              </a:rPr>
              <a:t>#8A3FFC</a:t>
            </a:r>
          </a:p>
        </p:txBody>
      </p:sp>
      <p:sp>
        <p:nvSpPr>
          <p:cNvPr id="17" name="Rectangle 16">
            <a:extLst>
              <a:ext uri="{FF2B5EF4-FFF2-40B4-BE49-F238E27FC236}">
                <a16:creationId xmlns:a16="http://schemas.microsoft.com/office/drawing/2014/main" id="{49512372-0859-45E3-8DD7-AE730B4AFD19}"/>
              </a:ext>
            </a:extLst>
          </p:cNvPr>
          <p:cNvSpPr/>
          <p:nvPr userDrawn="1"/>
        </p:nvSpPr>
        <p:spPr>
          <a:xfrm>
            <a:off x="18071881" y="4418033"/>
            <a:ext cx="1235879" cy="1235878"/>
          </a:xfrm>
          <a:prstGeom prst="rect">
            <a:avLst/>
          </a:prstGeom>
          <a:solidFill>
            <a:srgbClr val="0072C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latin typeface="IBM Plex Sans" panose="020B0503050203000203" pitchFamily="34" charset="0"/>
              </a:rPr>
              <a:t>#0072C3</a:t>
            </a:r>
          </a:p>
        </p:txBody>
      </p:sp>
      <p:sp>
        <p:nvSpPr>
          <p:cNvPr id="18" name="Rectangle 17">
            <a:extLst>
              <a:ext uri="{FF2B5EF4-FFF2-40B4-BE49-F238E27FC236}">
                <a16:creationId xmlns:a16="http://schemas.microsoft.com/office/drawing/2014/main" id="{A4197D57-5F46-DB39-F81D-9205CC53189F}"/>
              </a:ext>
            </a:extLst>
          </p:cNvPr>
          <p:cNvSpPr/>
          <p:nvPr userDrawn="1"/>
        </p:nvSpPr>
        <p:spPr>
          <a:xfrm>
            <a:off x="14440923" y="4418033"/>
            <a:ext cx="1235879" cy="1235878"/>
          </a:xfrm>
          <a:prstGeom prst="rect">
            <a:avLst/>
          </a:prstGeom>
          <a:solidFill>
            <a:srgbClr val="D0267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latin typeface="IBM Plex Sans" panose="020B0503050203000203" pitchFamily="34" charset="0"/>
              </a:rPr>
              <a:t>#D02670</a:t>
            </a:r>
          </a:p>
        </p:txBody>
      </p:sp>
      <p:sp>
        <p:nvSpPr>
          <p:cNvPr id="19" name="Rectangle 18">
            <a:extLst>
              <a:ext uri="{FF2B5EF4-FFF2-40B4-BE49-F238E27FC236}">
                <a16:creationId xmlns:a16="http://schemas.microsoft.com/office/drawing/2014/main" id="{570AA9B1-D6E7-98E2-49EF-C98B6F0E7E2F}"/>
              </a:ext>
            </a:extLst>
          </p:cNvPr>
          <p:cNvSpPr/>
          <p:nvPr userDrawn="1"/>
        </p:nvSpPr>
        <p:spPr>
          <a:xfrm>
            <a:off x="16256402" y="4418033"/>
            <a:ext cx="1235879" cy="1235878"/>
          </a:xfrm>
          <a:prstGeom prst="rect">
            <a:avLst/>
          </a:prstGeom>
          <a:solidFill>
            <a:srgbClr val="007D7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latin typeface="IBM Plex Sans" panose="020B0503050203000203" pitchFamily="34" charset="0"/>
              </a:rPr>
              <a:t>#007D79</a:t>
            </a:r>
          </a:p>
        </p:txBody>
      </p:sp>
      <p:sp>
        <p:nvSpPr>
          <p:cNvPr id="20" name="TextBox 19">
            <a:extLst>
              <a:ext uri="{FF2B5EF4-FFF2-40B4-BE49-F238E27FC236}">
                <a16:creationId xmlns:a16="http://schemas.microsoft.com/office/drawing/2014/main" id="{B0A9DFA7-88D2-04F7-451C-7A2C388B178F}"/>
              </a:ext>
            </a:extLst>
          </p:cNvPr>
          <p:cNvSpPr txBox="1"/>
          <p:nvPr userDrawn="1"/>
        </p:nvSpPr>
        <p:spPr>
          <a:xfrm>
            <a:off x="12602453" y="5602152"/>
            <a:ext cx="1237839" cy="369332"/>
          </a:xfrm>
          <a:prstGeom prst="rect">
            <a:avLst/>
          </a:prstGeom>
          <a:noFill/>
        </p:spPr>
        <p:txBody>
          <a:bodyPr wrap="none" rtlCol="0">
            <a:spAutoFit/>
          </a:bodyPr>
          <a:lstStyle/>
          <a:p>
            <a:r>
              <a:rPr lang="en-US" b="1" i="0" dirty="0">
                <a:solidFill>
                  <a:srgbClr val="FFFFFF"/>
                </a:solidFill>
                <a:effectLst/>
              </a:rPr>
              <a:t>Purple 60</a:t>
            </a:r>
            <a:endParaRPr lang="en-US" b="1" dirty="0">
              <a:solidFill>
                <a:srgbClr val="FFFFFF"/>
              </a:solidFill>
            </a:endParaRPr>
          </a:p>
        </p:txBody>
      </p:sp>
      <p:sp>
        <p:nvSpPr>
          <p:cNvPr id="21" name="TextBox 20">
            <a:extLst>
              <a:ext uri="{FF2B5EF4-FFF2-40B4-BE49-F238E27FC236}">
                <a16:creationId xmlns:a16="http://schemas.microsoft.com/office/drawing/2014/main" id="{92C98F8E-1DCD-3647-3613-DFFC7CDFF372}"/>
              </a:ext>
            </a:extLst>
          </p:cNvPr>
          <p:cNvSpPr txBox="1"/>
          <p:nvPr userDrawn="1"/>
        </p:nvSpPr>
        <p:spPr>
          <a:xfrm>
            <a:off x="14334144" y="5602152"/>
            <a:ext cx="1448025" cy="369332"/>
          </a:xfrm>
          <a:prstGeom prst="rect">
            <a:avLst/>
          </a:prstGeom>
          <a:noFill/>
        </p:spPr>
        <p:txBody>
          <a:bodyPr wrap="none" rtlCol="0">
            <a:spAutoFit/>
          </a:bodyPr>
          <a:lstStyle/>
          <a:p>
            <a:r>
              <a:rPr lang="en-US" b="1" dirty="0">
                <a:solidFill>
                  <a:srgbClr val="FFFFFF"/>
                </a:solidFill>
              </a:rPr>
              <a:t>Magenta</a:t>
            </a:r>
            <a:r>
              <a:rPr lang="en-US" b="1" i="0" dirty="0">
                <a:solidFill>
                  <a:srgbClr val="FFFFFF"/>
                </a:solidFill>
                <a:effectLst/>
              </a:rPr>
              <a:t> 60</a:t>
            </a:r>
            <a:endParaRPr lang="en-US" b="1" dirty="0">
              <a:solidFill>
                <a:srgbClr val="FFFFFF"/>
              </a:solidFill>
            </a:endParaRPr>
          </a:p>
        </p:txBody>
      </p:sp>
      <p:sp>
        <p:nvSpPr>
          <p:cNvPr id="22" name="TextBox 21">
            <a:extLst>
              <a:ext uri="{FF2B5EF4-FFF2-40B4-BE49-F238E27FC236}">
                <a16:creationId xmlns:a16="http://schemas.microsoft.com/office/drawing/2014/main" id="{129F1073-373D-249D-C1F2-A527EB0210C9}"/>
              </a:ext>
            </a:extLst>
          </p:cNvPr>
          <p:cNvSpPr txBox="1"/>
          <p:nvPr userDrawn="1"/>
        </p:nvSpPr>
        <p:spPr>
          <a:xfrm>
            <a:off x="16404771" y="5602152"/>
            <a:ext cx="966931" cy="369332"/>
          </a:xfrm>
          <a:prstGeom prst="rect">
            <a:avLst/>
          </a:prstGeom>
          <a:noFill/>
        </p:spPr>
        <p:txBody>
          <a:bodyPr wrap="none" rtlCol="0">
            <a:spAutoFit/>
          </a:bodyPr>
          <a:lstStyle/>
          <a:p>
            <a:r>
              <a:rPr lang="en-US" b="1" dirty="0">
                <a:solidFill>
                  <a:srgbClr val="FFFFFF"/>
                </a:solidFill>
              </a:rPr>
              <a:t>Teal</a:t>
            </a:r>
            <a:r>
              <a:rPr lang="en-US" b="1" i="0" dirty="0">
                <a:solidFill>
                  <a:srgbClr val="FFFFFF"/>
                </a:solidFill>
                <a:effectLst/>
              </a:rPr>
              <a:t> 60</a:t>
            </a:r>
            <a:endParaRPr lang="en-US" b="1" dirty="0">
              <a:solidFill>
                <a:srgbClr val="FFFFFF"/>
              </a:solidFill>
            </a:endParaRPr>
          </a:p>
        </p:txBody>
      </p:sp>
      <p:sp>
        <p:nvSpPr>
          <p:cNvPr id="23" name="TextBox 22">
            <a:extLst>
              <a:ext uri="{FF2B5EF4-FFF2-40B4-BE49-F238E27FC236}">
                <a16:creationId xmlns:a16="http://schemas.microsoft.com/office/drawing/2014/main" id="{0D12B31A-8903-A616-B756-B8695FC8F38A}"/>
              </a:ext>
            </a:extLst>
          </p:cNvPr>
          <p:cNvSpPr txBox="1"/>
          <p:nvPr userDrawn="1"/>
        </p:nvSpPr>
        <p:spPr>
          <a:xfrm>
            <a:off x="18206642" y="5602152"/>
            <a:ext cx="1055097" cy="369332"/>
          </a:xfrm>
          <a:prstGeom prst="rect">
            <a:avLst/>
          </a:prstGeom>
          <a:noFill/>
        </p:spPr>
        <p:txBody>
          <a:bodyPr wrap="none" rtlCol="0">
            <a:spAutoFit/>
          </a:bodyPr>
          <a:lstStyle/>
          <a:p>
            <a:r>
              <a:rPr lang="en-US" b="1" dirty="0">
                <a:solidFill>
                  <a:srgbClr val="FFFFFF"/>
                </a:solidFill>
              </a:rPr>
              <a:t>Cyan</a:t>
            </a:r>
            <a:r>
              <a:rPr lang="en-US" b="1" i="0" dirty="0">
                <a:solidFill>
                  <a:srgbClr val="FFFFFF"/>
                </a:solidFill>
                <a:effectLst/>
              </a:rPr>
              <a:t> 60</a:t>
            </a:r>
            <a:endParaRPr lang="en-US" b="1" dirty="0">
              <a:solidFill>
                <a:srgbClr val="FFFFFF"/>
              </a:solidFill>
            </a:endParaRPr>
          </a:p>
        </p:txBody>
      </p:sp>
      <p:sp>
        <p:nvSpPr>
          <p:cNvPr id="24" name="Rectangle 23">
            <a:extLst>
              <a:ext uri="{FF2B5EF4-FFF2-40B4-BE49-F238E27FC236}">
                <a16:creationId xmlns:a16="http://schemas.microsoft.com/office/drawing/2014/main" id="{61892CDF-E500-AD18-C0DB-5405AF35ADE4}"/>
              </a:ext>
            </a:extLst>
          </p:cNvPr>
          <p:cNvSpPr/>
          <p:nvPr userDrawn="1"/>
        </p:nvSpPr>
        <p:spPr>
          <a:xfrm>
            <a:off x="19512379" y="2712316"/>
            <a:ext cx="1267863" cy="1267862"/>
          </a:xfrm>
          <a:prstGeom prst="rect">
            <a:avLst/>
          </a:prstGeom>
          <a:solidFill>
            <a:srgbClr val="12161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2"/>
                </a:solidFill>
                <a:latin typeface="IBM Plex Sans" panose="020B0503050203000203" pitchFamily="34" charset="0"/>
              </a:rPr>
              <a:t>Icon</a:t>
            </a:r>
          </a:p>
          <a:p>
            <a:pPr algn="ctr"/>
            <a:r>
              <a:rPr lang="en-US" dirty="0">
                <a:solidFill>
                  <a:schemeClr val="bg2"/>
                </a:solidFill>
                <a:latin typeface="IBM Plex Sans" panose="020B0503050203000203" pitchFamily="34" charset="0"/>
              </a:rPr>
              <a:t>#</a:t>
            </a:r>
            <a:r>
              <a:rPr lang="en-US" b="0" i="0" dirty="0">
                <a:solidFill>
                  <a:srgbClr val="FFFFFF"/>
                </a:solidFill>
                <a:effectLst/>
                <a:latin typeface="IBM Plex Mono" panose="020B0509050203000203" pitchFamily="49" charset="0"/>
              </a:rPr>
              <a:t>000000</a:t>
            </a:r>
            <a:endParaRPr lang="en-US" dirty="0">
              <a:solidFill>
                <a:schemeClr val="bg2"/>
              </a:solidFill>
              <a:latin typeface="IBM Plex Sans" panose="020B0503050203000203" pitchFamily="34" charset="0"/>
            </a:endParaRPr>
          </a:p>
        </p:txBody>
      </p:sp>
      <p:sp>
        <p:nvSpPr>
          <p:cNvPr id="25" name="Rectangle 24">
            <a:extLst>
              <a:ext uri="{FF2B5EF4-FFF2-40B4-BE49-F238E27FC236}">
                <a16:creationId xmlns:a16="http://schemas.microsoft.com/office/drawing/2014/main" id="{FACF072D-B1FC-4829-B71E-556F57965D46}"/>
              </a:ext>
            </a:extLst>
          </p:cNvPr>
          <p:cNvSpPr/>
          <p:nvPr userDrawn="1"/>
        </p:nvSpPr>
        <p:spPr>
          <a:xfrm>
            <a:off x="19510690" y="4403963"/>
            <a:ext cx="1264019" cy="1264018"/>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rgbClr val="262626"/>
                </a:solidFill>
                <a:latin typeface="IBM Plex Sans" panose="020B0503050203000203" pitchFamily="34" charset="0"/>
              </a:rPr>
              <a:t>Icon</a:t>
            </a:r>
          </a:p>
          <a:p>
            <a:pPr algn="ctr"/>
            <a:r>
              <a:rPr lang="en-US" dirty="0">
                <a:solidFill>
                  <a:srgbClr val="262626"/>
                </a:solidFill>
                <a:latin typeface="IBM Plex Sans" panose="020B0503050203000203" pitchFamily="34" charset="0"/>
              </a:rPr>
              <a:t>#</a:t>
            </a:r>
            <a:r>
              <a:rPr lang="en-US" b="0" i="0" dirty="0">
                <a:solidFill>
                  <a:srgbClr val="262626"/>
                </a:solidFill>
                <a:effectLst/>
                <a:latin typeface="IBM Plex Mono" panose="020B0509050203000203" pitchFamily="49" charset="0"/>
              </a:rPr>
              <a:t>FFFFFF</a:t>
            </a:r>
            <a:endParaRPr lang="en-US" dirty="0">
              <a:solidFill>
                <a:srgbClr val="262626"/>
              </a:solidFill>
              <a:latin typeface="IBM Plex Sans" panose="020B0503050203000203" pitchFamily="34" charset="0"/>
            </a:endParaRPr>
          </a:p>
        </p:txBody>
      </p:sp>
      <p:sp>
        <p:nvSpPr>
          <p:cNvPr id="26" name="Rectangle 25">
            <a:extLst>
              <a:ext uri="{FF2B5EF4-FFF2-40B4-BE49-F238E27FC236}">
                <a16:creationId xmlns:a16="http://schemas.microsoft.com/office/drawing/2014/main" id="{398BBA60-CCFF-F95A-ECC9-46204EA2214B}"/>
              </a:ext>
            </a:extLst>
          </p:cNvPr>
          <p:cNvSpPr/>
          <p:nvPr userDrawn="1"/>
        </p:nvSpPr>
        <p:spPr>
          <a:xfrm>
            <a:off x="12625444" y="1072749"/>
            <a:ext cx="1235879" cy="1235878"/>
          </a:xfrm>
          <a:prstGeom prst="rect">
            <a:avLst/>
          </a:prstGeom>
          <a:solidFill>
            <a:srgbClr val="F6F2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#F6F2FF</a:t>
            </a:r>
          </a:p>
        </p:txBody>
      </p:sp>
      <p:sp>
        <p:nvSpPr>
          <p:cNvPr id="27" name="Rectangle 26">
            <a:extLst>
              <a:ext uri="{FF2B5EF4-FFF2-40B4-BE49-F238E27FC236}">
                <a16:creationId xmlns:a16="http://schemas.microsoft.com/office/drawing/2014/main" id="{63F05CFF-A449-FBB3-5F13-F7A72C2E43DE}"/>
              </a:ext>
            </a:extLst>
          </p:cNvPr>
          <p:cNvSpPr/>
          <p:nvPr userDrawn="1"/>
        </p:nvSpPr>
        <p:spPr>
          <a:xfrm>
            <a:off x="18071881" y="1072749"/>
            <a:ext cx="1235879" cy="1235878"/>
          </a:xfrm>
          <a:prstGeom prst="rect">
            <a:avLst/>
          </a:prstGeom>
          <a:solidFill>
            <a:srgbClr val="E5F6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#E5F6FF</a:t>
            </a:r>
          </a:p>
        </p:txBody>
      </p:sp>
      <p:sp>
        <p:nvSpPr>
          <p:cNvPr id="28" name="Rectangle 27">
            <a:extLst>
              <a:ext uri="{FF2B5EF4-FFF2-40B4-BE49-F238E27FC236}">
                <a16:creationId xmlns:a16="http://schemas.microsoft.com/office/drawing/2014/main" id="{A4895BC4-B52A-2D00-62C1-71A44604BBB4}"/>
              </a:ext>
            </a:extLst>
          </p:cNvPr>
          <p:cNvSpPr/>
          <p:nvPr userDrawn="1"/>
        </p:nvSpPr>
        <p:spPr>
          <a:xfrm>
            <a:off x="14440923" y="1072749"/>
            <a:ext cx="1235879" cy="1235878"/>
          </a:xfrm>
          <a:prstGeom prst="rect">
            <a:avLst/>
          </a:prstGeom>
          <a:solidFill>
            <a:srgbClr val="FFF0F7"/>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#FFF0F7</a:t>
            </a:r>
          </a:p>
        </p:txBody>
      </p:sp>
      <p:sp>
        <p:nvSpPr>
          <p:cNvPr id="29" name="Rectangle 28">
            <a:extLst>
              <a:ext uri="{FF2B5EF4-FFF2-40B4-BE49-F238E27FC236}">
                <a16:creationId xmlns:a16="http://schemas.microsoft.com/office/drawing/2014/main" id="{F5B5B6C5-97CB-45FD-FDEC-1F5C2A0BDC3E}"/>
              </a:ext>
            </a:extLst>
          </p:cNvPr>
          <p:cNvSpPr/>
          <p:nvPr userDrawn="1"/>
        </p:nvSpPr>
        <p:spPr>
          <a:xfrm>
            <a:off x="16256402" y="1072749"/>
            <a:ext cx="1235879" cy="1235878"/>
          </a:xfrm>
          <a:prstGeom prst="rect">
            <a:avLst/>
          </a:prstGeom>
          <a:solidFill>
            <a:srgbClr val="D9FBFB"/>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#D9FBFB</a:t>
            </a:r>
          </a:p>
        </p:txBody>
      </p:sp>
      <p:sp>
        <p:nvSpPr>
          <p:cNvPr id="30" name="TextBox 29">
            <a:extLst>
              <a:ext uri="{FF2B5EF4-FFF2-40B4-BE49-F238E27FC236}">
                <a16:creationId xmlns:a16="http://schemas.microsoft.com/office/drawing/2014/main" id="{94DCC439-D448-E0FC-26EF-94C7A8B8D0DB}"/>
              </a:ext>
            </a:extLst>
          </p:cNvPr>
          <p:cNvSpPr txBox="1"/>
          <p:nvPr userDrawn="1"/>
        </p:nvSpPr>
        <p:spPr>
          <a:xfrm>
            <a:off x="12602453" y="2256868"/>
            <a:ext cx="1237839" cy="369332"/>
          </a:xfrm>
          <a:prstGeom prst="rect">
            <a:avLst/>
          </a:prstGeom>
          <a:noFill/>
        </p:spPr>
        <p:txBody>
          <a:bodyPr wrap="none" rtlCol="0">
            <a:spAutoFit/>
          </a:bodyPr>
          <a:lstStyle/>
          <a:p>
            <a:r>
              <a:rPr lang="en-US" b="1" i="0" dirty="0">
                <a:solidFill>
                  <a:srgbClr val="FFFFFF"/>
                </a:solidFill>
                <a:effectLst/>
              </a:rPr>
              <a:t>Purple 10</a:t>
            </a:r>
            <a:endParaRPr lang="en-US" b="1" dirty="0">
              <a:solidFill>
                <a:srgbClr val="FFFFFF"/>
              </a:solidFill>
            </a:endParaRPr>
          </a:p>
        </p:txBody>
      </p:sp>
      <p:sp>
        <p:nvSpPr>
          <p:cNvPr id="31" name="TextBox 30">
            <a:extLst>
              <a:ext uri="{FF2B5EF4-FFF2-40B4-BE49-F238E27FC236}">
                <a16:creationId xmlns:a16="http://schemas.microsoft.com/office/drawing/2014/main" id="{004B7B48-2E66-50BA-96FE-D24C4E60BFD7}"/>
              </a:ext>
            </a:extLst>
          </p:cNvPr>
          <p:cNvSpPr txBox="1"/>
          <p:nvPr userDrawn="1"/>
        </p:nvSpPr>
        <p:spPr>
          <a:xfrm>
            <a:off x="14334144" y="2256868"/>
            <a:ext cx="1449436" cy="369332"/>
          </a:xfrm>
          <a:prstGeom prst="rect">
            <a:avLst/>
          </a:prstGeom>
          <a:noFill/>
        </p:spPr>
        <p:txBody>
          <a:bodyPr wrap="none" rtlCol="0">
            <a:spAutoFit/>
          </a:bodyPr>
          <a:lstStyle/>
          <a:p>
            <a:r>
              <a:rPr lang="en-US" b="1" dirty="0">
                <a:solidFill>
                  <a:srgbClr val="FFFFFF"/>
                </a:solidFill>
              </a:rPr>
              <a:t>Magenta</a:t>
            </a:r>
            <a:r>
              <a:rPr lang="en-US" b="1" i="0" dirty="0">
                <a:solidFill>
                  <a:srgbClr val="FFFFFF"/>
                </a:solidFill>
                <a:effectLst/>
              </a:rPr>
              <a:t> 10</a:t>
            </a:r>
            <a:endParaRPr lang="en-US" b="1" dirty="0">
              <a:solidFill>
                <a:srgbClr val="FFFFFF"/>
              </a:solidFill>
            </a:endParaRPr>
          </a:p>
        </p:txBody>
      </p:sp>
      <p:sp>
        <p:nvSpPr>
          <p:cNvPr id="32" name="TextBox 31">
            <a:extLst>
              <a:ext uri="{FF2B5EF4-FFF2-40B4-BE49-F238E27FC236}">
                <a16:creationId xmlns:a16="http://schemas.microsoft.com/office/drawing/2014/main" id="{07C767BF-EB72-86A2-DBA6-0D26C6C02894}"/>
              </a:ext>
            </a:extLst>
          </p:cNvPr>
          <p:cNvSpPr txBox="1"/>
          <p:nvPr userDrawn="1"/>
        </p:nvSpPr>
        <p:spPr>
          <a:xfrm>
            <a:off x="16404771" y="2256868"/>
            <a:ext cx="966355" cy="369332"/>
          </a:xfrm>
          <a:prstGeom prst="rect">
            <a:avLst/>
          </a:prstGeom>
          <a:noFill/>
        </p:spPr>
        <p:txBody>
          <a:bodyPr wrap="none" rtlCol="0">
            <a:spAutoFit/>
          </a:bodyPr>
          <a:lstStyle/>
          <a:p>
            <a:r>
              <a:rPr lang="en-US" b="1" dirty="0">
                <a:solidFill>
                  <a:srgbClr val="FFFFFF"/>
                </a:solidFill>
              </a:rPr>
              <a:t>Teal</a:t>
            </a:r>
            <a:r>
              <a:rPr lang="en-US" b="1" i="0" dirty="0">
                <a:solidFill>
                  <a:srgbClr val="FFFFFF"/>
                </a:solidFill>
                <a:effectLst/>
              </a:rPr>
              <a:t> 10</a:t>
            </a:r>
            <a:endParaRPr lang="en-US" b="1" dirty="0">
              <a:solidFill>
                <a:srgbClr val="FFFFFF"/>
              </a:solidFill>
            </a:endParaRPr>
          </a:p>
        </p:txBody>
      </p:sp>
      <p:sp>
        <p:nvSpPr>
          <p:cNvPr id="33" name="TextBox 32">
            <a:extLst>
              <a:ext uri="{FF2B5EF4-FFF2-40B4-BE49-F238E27FC236}">
                <a16:creationId xmlns:a16="http://schemas.microsoft.com/office/drawing/2014/main" id="{BFEDF829-6CB0-F03B-E025-85D510B4DC26}"/>
              </a:ext>
            </a:extLst>
          </p:cNvPr>
          <p:cNvSpPr txBox="1"/>
          <p:nvPr userDrawn="1"/>
        </p:nvSpPr>
        <p:spPr>
          <a:xfrm>
            <a:off x="18206642" y="2256868"/>
            <a:ext cx="1055097" cy="369332"/>
          </a:xfrm>
          <a:prstGeom prst="rect">
            <a:avLst/>
          </a:prstGeom>
          <a:noFill/>
        </p:spPr>
        <p:txBody>
          <a:bodyPr wrap="none" rtlCol="0">
            <a:spAutoFit/>
          </a:bodyPr>
          <a:lstStyle/>
          <a:p>
            <a:r>
              <a:rPr lang="en-US" b="1" dirty="0">
                <a:solidFill>
                  <a:srgbClr val="FFFFFF"/>
                </a:solidFill>
              </a:rPr>
              <a:t>Cyan</a:t>
            </a:r>
            <a:r>
              <a:rPr lang="en-US" b="1" i="0" dirty="0">
                <a:solidFill>
                  <a:srgbClr val="FFFFFF"/>
                </a:solidFill>
                <a:effectLst/>
              </a:rPr>
              <a:t> 10</a:t>
            </a:r>
            <a:endParaRPr lang="en-US" b="1" dirty="0">
              <a:solidFill>
                <a:srgbClr val="FFFFFF"/>
              </a:solidFill>
            </a:endParaRPr>
          </a:p>
        </p:txBody>
      </p:sp>
      <p:sp>
        <p:nvSpPr>
          <p:cNvPr id="34" name="Rectangle 33">
            <a:extLst>
              <a:ext uri="{FF2B5EF4-FFF2-40B4-BE49-F238E27FC236}">
                <a16:creationId xmlns:a16="http://schemas.microsoft.com/office/drawing/2014/main" id="{7FF97BF5-A64D-02F2-4B04-BC95CE39DF3F}"/>
              </a:ext>
            </a:extLst>
          </p:cNvPr>
          <p:cNvSpPr/>
          <p:nvPr userDrawn="1"/>
        </p:nvSpPr>
        <p:spPr>
          <a:xfrm>
            <a:off x="16222135" y="-2341897"/>
            <a:ext cx="1267863" cy="1267862"/>
          </a:xfrm>
          <a:prstGeom prst="rect">
            <a:avLst/>
          </a:prstGeom>
          <a:solidFill>
            <a:srgbClr val="C1C7CD"/>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#C1C7CD</a:t>
            </a:r>
          </a:p>
        </p:txBody>
      </p:sp>
      <p:sp>
        <p:nvSpPr>
          <p:cNvPr id="37" name="Rectangle 36">
            <a:extLst>
              <a:ext uri="{FF2B5EF4-FFF2-40B4-BE49-F238E27FC236}">
                <a16:creationId xmlns:a16="http://schemas.microsoft.com/office/drawing/2014/main" id="{63738F9B-27C5-3C49-8FD7-0731EE9AC3BF}"/>
              </a:ext>
            </a:extLst>
          </p:cNvPr>
          <p:cNvSpPr/>
          <p:nvPr userDrawn="1"/>
        </p:nvSpPr>
        <p:spPr>
          <a:xfrm>
            <a:off x="16222135" y="-801901"/>
            <a:ext cx="1267863" cy="1267862"/>
          </a:xfrm>
          <a:prstGeom prst="rect">
            <a:avLst/>
          </a:prstGeom>
          <a:solidFill>
            <a:srgbClr val="F2F4F8"/>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#F2F4F8</a:t>
            </a:r>
          </a:p>
        </p:txBody>
      </p:sp>
      <p:sp>
        <p:nvSpPr>
          <p:cNvPr id="38" name="Rectangle 37">
            <a:extLst>
              <a:ext uri="{FF2B5EF4-FFF2-40B4-BE49-F238E27FC236}">
                <a16:creationId xmlns:a16="http://schemas.microsoft.com/office/drawing/2014/main" id="{A7194F16-D83C-3057-9151-A884EA8F0931}"/>
              </a:ext>
            </a:extLst>
          </p:cNvPr>
          <p:cNvSpPr/>
          <p:nvPr userDrawn="1"/>
        </p:nvSpPr>
        <p:spPr>
          <a:xfrm>
            <a:off x="14397282" y="-2352139"/>
            <a:ext cx="1267863" cy="1267862"/>
          </a:xfrm>
          <a:prstGeom prst="rect">
            <a:avLst/>
          </a:prstGeom>
          <a:solidFill>
            <a:srgbClr val="BE95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#BE95FF</a:t>
            </a:r>
          </a:p>
        </p:txBody>
      </p:sp>
      <p:sp>
        <p:nvSpPr>
          <p:cNvPr id="39" name="Rectangle 38">
            <a:extLst>
              <a:ext uri="{FF2B5EF4-FFF2-40B4-BE49-F238E27FC236}">
                <a16:creationId xmlns:a16="http://schemas.microsoft.com/office/drawing/2014/main" id="{80C7A661-0FF9-B849-2771-84AA24CF5EFF}"/>
              </a:ext>
            </a:extLst>
          </p:cNvPr>
          <p:cNvSpPr/>
          <p:nvPr userDrawn="1"/>
        </p:nvSpPr>
        <p:spPr>
          <a:xfrm>
            <a:off x="14397282" y="-812143"/>
            <a:ext cx="1267863" cy="1267862"/>
          </a:xfrm>
          <a:prstGeom prst="rect">
            <a:avLst/>
          </a:prstGeom>
          <a:solidFill>
            <a:srgbClr val="33B1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#33B1FF</a:t>
            </a:r>
          </a:p>
        </p:txBody>
      </p:sp>
      <p:sp>
        <p:nvSpPr>
          <p:cNvPr id="42" name="Rectangle 41">
            <a:extLst>
              <a:ext uri="{FF2B5EF4-FFF2-40B4-BE49-F238E27FC236}">
                <a16:creationId xmlns:a16="http://schemas.microsoft.com/office/drawing/2014/main" id="{784675A9-3F9A-460D-D8D6-C5D9516859D4}"/>
              </a:ext>
            </a:extLst>
          </p:cNvPr>
          <p:cNvSpPr/>
          <p:nvPr userDrawn="1"/>
        </p:nvSpPr>
        <p:spPr>
          <a:xfrm>
            <a:off x="12572429" y="-2309174"/>
            <a:ext cx="1267863" cy="1267862"/>
          </a:xfrm>
          <a:prstGeom prst="rect">
            <a:avLst/>
          </a:prstGeom>
          <a:solidFill>
            <a:srgbClr val="08BDBA"/>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#08BDBA</a:t>
            </a:r>
          </a:p>
        </p:txBody>
      </p:sp>
      <p:sp>
        <p:nvSpPr>
          <p:cNvPr id="43" name="Rectangle 42">
            <a:extLst>
              <a:ext uri="{FF2B5EF4-FFF2-40B4-BE49-F238E27FC236}">
                <a16:creationId xmlns:a16="http://schemas.microsoft.com/office/drawing/2014/main" id="{FD8C7787-7D0E-ED5D-DB99-53C4B52AA8F2}"/>
              </a:ext>
            </a:extLst>
          </p:cNvPr>
          <p:cNvSpPr/>
          <p:nvPr userDrawn="1"/>
        </p:nvSpPr>
        <p:spPr>
          <a:xfrm>
            <a:off x="12572429" y="-769178"/>
            <a:ext cx="1267863" cy="1267862"/>
          </a:xfrm>
          <a:prstGeom prst="rect">
            <a:avLst/>
          </a:prstGeom>
          <a:solidFill>
            <a:srgbClr val="78A9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#78A9FF</a:t>
            </a:r>
          </a:p>
        </p:txBody>
      </p:sp>
      <p:sp>
        <p:nvSpPr>
          <p:cNvPr id="46" name="Rectangle 45">
            <a:extLst>
              <a:ext uri="{FF2B5EF4-FFF2-40B4-BE49-F238E27FC236}">
                <a16:creationId xmlns:a16="http://schemas.microsoft.com/office/drawing/2014/main" id="{20CCBF62-5F94-E366-51BD-6C8DCBF90955}"/>
              </a:ext>
            </a:extLst>
          </p:cNvPr>
          <p:cNvSpPr/>
          <p:nvPr userDrawn="1"/>
        </p:nvSpPr>
        <p:spPr>
          <a:xfrm>
            <a:off x="17993876" y="-2309174"/>
            <a:ext cx="1267863" cy="1267862"/>
          </a:xfrm>
          <a:prstGeom prst="rect">
            <a:avLst/>
          </a:prstGeom>
          <a:solidFill>
            <a:srgbClr val="52525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2"/>
                </a:solidFill>
                <a:latin typeface="IBM Plex Sans" panose="020B0503050203000203" pitchFamily="34" charset="0"/>
              </a:rPr>
              <a:t>Labels</a:t>
            </a:r>
          </a:p>
          <a:p>
            <a:pPr algn="ctr"/>
            <a:r>
              <a:rPr lang="en-US" dirty="0">
                <a:solidFill>
                  <a:schemeClr val="bg2"/>
                </a:solidFill>
                <a:latin typeface="IBM Plex Sans" panose="020B0503050203000203" pitchFamily="34" charset="0"/>
              </a:rPr>
              <a:t>#525252</a:t>
            </a:r>
          </a:p>
        </p:txBody>
      </p:sp>
      <p:sp>
        <p:nvSpPr>
          <p:cNvPr id="47" name="Rectangle 46">
            <a:extLst>
              <a:ext uri="{FF2B5EF4-FFF2-40B4-BE49-F238E27FC236}">
                <a16:creationId xmlns:a16="http://schemas.microsoft.com/office/drawing/2014/main" id="{E5880850-0EBA-AD14-E6FD-BB1DC94F3DA5}"/>
              </a:ext>
            </a:extLst>
          </p:cNvPr>
          <p:cNvSpPr/>
          <p:nvPr userDrawn="1"/>
        </p:nvSpPr>
        <p:spPr>
          <a:xfrm>
            <a:off x="17993875" y="-812143"/>
            <a:ext cx="1267863" cy="1267862"/>
          </a:xfrm>
          <a:prstGeom prst="rect">
            <a:avLst/>
          </a:prstGeom>
          <a:solidFill>
            <a:srgbClr val="262626"/>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2"/>
                </a:solidFill>
                <a:latin typeface="IBM Plex Sans" panose="020B0503050203000203" pitchFamily="34" charset="0"/>
              </a:rPr>
              <a:t>Text</a:t>
            </a:r>
          </a:p>
          <a:p>
            <a:pPr algn="ctr"/>
            <a:r>
              <a:rPr lang="en-US" dirty="0">
                <a:solidFill>
                  <a:schemeClr val="bg2"/>
                </a:solidFill>
                <a:latin typeface="IBM Plex Sans" panose="020B0503050203000203" pitchFamily="34" charset="0"/>
              </a:rPr>
              <a:t>#262626</a:t>
            </a:r>
          </a:p>
        </p:txBody>
      </p:sp>
      <p:grpSp>
        <p:nvGrpSpPr>
          <p:cNvPr id="64" name="Group 63">
            <a:extLst>
              <a:ext uri="{FF2B5EF4-FFF2-40B4-BE49-F238E27FC236}">
                <a16:creationId xmlns:a16="http://schemas.microsoft.com/office/drawing/2014/main" id="{56209ACE-A4F7-EAC9-E98F-D141BE77F994}"/>
              </a:ext>
            </a:extLst>
          </p:cNvPr>
          <p:cNvGrpSpPr/>
          <p:nvPr userDrawn="1"/>
        </p:nvGrpSpPr>
        <p:grpSpPr>
          <a:xfrm>
            <a:off x="11094856" y="6244940"/>
            <a:ext cx="1098532" cy="613059"/>
            <a:chOff x="8965342" y="4231217"/>
            <a:chExt cx="1608171" cy="897474"/>
          </a:xfrm>
        </p:grpSpPr>
        <p:pic>
          <p:nvPicPr>
            <p:cNvPr id="60" name="Graphic 59">
              <a:extLst>
                <a:ext uri="{FF2B5EF4-FFF2-40B4-BE49-F238E27FC236}">
                  <a16:creationId xmlns:a16="http://schemas.microsoft.com/office/drawing/2014/main" id="{EFEE4105-67FB-F40B-E7BD-8C9B80C32F89}"/>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9321121" y="4418033"/>
              <a:ext cx="897474" cy="355817"/>
            </a:xfrm>
            <a:prstGeom prst="rect">
              <a:avLst/>
            </a:prstGeom>
          </p:spPr>
        </p:pic>
        <p:pic>
          <p:nvPicPr>
            <p:cNvPr id="61" name="Graphic 60" hidden="1">
              <a:extLst>
                <a:ext uri="{FF2B5EF4-FFF2-40B4-BE49-F238E27FC236}">
                  <a16:creationId xmlns:a16="http://schemas.microsoft.com/office/drawing/2014/main" id="{9AB2407C-B3E2-DCDD-0692-DD32E3C45227}"/>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9321121" y="4772874"/>
              <a:ext cx="897474" cy="355817"/>
            </a:xfrm>
            <a:prstGeom prst="rect">
              <a:avLst/>
            </a:prstGeom>
          </p:spPr>
        </p:pic>
        <p:pic>
          <p:nvPicPr>
            <p:cNvPr id="62" name="Graphic 61" hidden="1">
              <a:extLst>
                <a:ext uri="{FF2B5EF4-FFF2-40B4-BE49-F238E27FC236}">
                  <a16:creationId xmlns:a16="http://schemas.microsoft.com/office/drawing/2014/main" id="{9128FFA9-E729-6051-FE44-5C57854D2B9B}"/>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rot="16200000">
              <a:off x="9946868" y="4502045"/>
              <a:ext cx="897474" cy="355817"/>
            </a:xfrm>
            <a:prstGeom prst="rect">
              <a:avLst/>
            </a:prstGeom>
          </p:spPr>
        </p:pic>
        <p:pic>
          <p:nvPicPr>
            <p:cNvPr id="63" name="Graphic 62" hidden="1">
              <a:extLst>
                <a:ext uri="{FF2B5EF4-FFF2-40B4-BE49-F238E27FC236}">
                  <a16:creationId xmlns:a16="http://schemas.microsoft.com/office/drawing/2014/main" id="{21D1BE07-55D7-FEB6-D90F-FC214DFBDA4C}"/>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rot="16200000">
              <a:off x="8694514" y="4502045"/>
              <a:ext cx="897474" cy="355817"/>
            </a:xfrm>
            <a:prstGeom prst="rect">
              <a:avLst/>
            </a:prstGeom>
          </p:spPr>
        </p:pic>
      </p:grpSp>
      <p:pic>
        <p:nvPicPr>
          <p:cNvPr id="66" name="Graphic 65">
            <a:extLst>
              <a:ext uri="{FF2B5EF4-FFF2-40B4-BE49-F238E27FC236}">
                <a16:creationId xmlns:a16="http://schemas.microsoft.com/office/drawing/2014/main" id="{FD0E63E5-36ED-0A5F-F2A0-E31AD11555EA}"/>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241053" y="6372101"/>
            <a:ext cx="1630680" cy="247650"/>
          </a:xfrm>
          <a:prstGeom prst="rect">
            <a:avLst/>
          </a:prstGeom>
        </p:spPr>
      </p:pic>
      <p:sp>
        <p:nvSpPr>
          <p:cNvPr id="67" name="Rectangle 66" hidden="1">
            <a:extLst>
              <a:ext uri="{FF2B5EF4-FFF2-40B4-BE49-F238E27FC236}">
                <a16:creationId xmlns:a16="http://schemas.microsoft.com/office/drawing/2014/main" id="{04EE5960-43EB-4B14-0782-2876BE85A607}"/>
              </a:ext>
            </a:extLst>
          </p:cNvPr>
          <p:cNvSpPr/>
          <p:nvPr userDrawn="1"/>
        </p:nvSpPr>
        <p:spPr>
          <a:xfrm>
            <a:off x="-76201" y="6356350"/>
            <a:ext cx="12353925" cy="276797"/>
          </a:xfrm>
          <a:prstGeom prst="rect">
            <a:avLst/>
          </a:prstGeom>
          <a:noFill/>
          <a:ln w="2857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8"/>
    </p:custDataLst>
    <p:extLst>
      <p:ext uri="{BB962C8B-B14F-4D97-AF65-F5344CB8AC3E}">
        <p14:creationId xmlns:p14="http://schemas.microsoft.com/office/powerpoint/2010/main" val="12704429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6" r:id="rId4"/>
    <p:sldLayoutId id="2147483667" r:id="rId5"/>
    <p:sldLayoutId id="2147483673" r:id="rId6"/>
  </p:sldLayoutIdLst>
  <p:txStyles>
    <p:titleStyle>
      <a:lvl1pPr algn="l" defTabSz="914400" rtl="0" eaLnBrk="1" latinLnBrk="0" hangingPunct="1">
        <a:lnSpc>
          <a:spcPct val="90000"/>
        </a:lnSpc>
        <a:spcBef>
          <a:spcPct val="0"/>
        </a:spcBef>
        <a:buNone/>
        <a:defRPr sz="4000" b="1" i="0" kern="1200">
          <a:solidFill>
            <a:srgbClr val="525252"/>
          </a:solidFill>
          <a:latin typeface="IBM Plex Sans SemiBold" panose="020B0503050203000203" pitchFamily="34" charset="0"/>
          <a:ea typeface="IBM Plex Sans SemiBold" panose="020B0503050203000203" pitchFamily="34" charset="0"/>
          <a:cs typeface="IBM Plex Sans SemiBold" panose="020B0503050203000203" pitchFamily="34" charset="0"/>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262626"/>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262626"/>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6.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3.xml"/><Relationship Id="rId1" Type="http://schemas.openxmlformats.org/officeDocument/2006/relationships/tags" Target="../tags/tag17.xml"/><Relationship Id="rId5" Type="http://schemas.openxmlformats.org/officeDocument/2006/relationships/image" Target="../media/image21.png"/><Relationship Id="rId4" Type="http://schemas.openxmlformats.org/officeDocument/2006/relationships/hyperlink" Target="https://github.com/Lukea-lab/Capstone-Projec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3.xml"/><Relationship Id="rId1" Type="http://schemas.openxmlformats.org/officeDocument/2006/relationships/tags" Target="../tags/tag18.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3.xml"/><Relationship Id="rId1" Type="http://schemas.openxmlformats.org/officeDocument/2006/relationships/tags" Target="../tags/tag19.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3.xml"/><Relationship Id="rId1" Type="http://schemas.openxmlformats.org/officeDocument/2006/relationships/tags" Target="../tags/tag20.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3.xml"/><Relationship Id="rId1" Type="http://schemas.openxmlformats.org/officeDocument/2006/relationships/tags" Target="../tags/tag23.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3.xml"/><Relationship Id="rId1" Type="http://schemas.openxmlformats.org/officeDocument/2006/relationships/tags" Target="../tags/tag24.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3.xml"/><Relationship Id="rId1" Type="http://schemas.openxmlformats.org/officeDocument/2006/relationships/tags" Target="../tags/tag25.xml"/></Relationships>
</file>

<file path=ppt/slides/_rels/slide2.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customXml" Target="../ink/ink8.xml"/><Relationship Id="rId3" Type="http://schemas.openxmlformats.org/officeDocument/2006/relationships/image" Target="../media/image9.png"/><Relationship Id="rId7" Type="http://schemas.openxmlformats.org/officeDocument/2006/relationships/customXml" Target="../ink/ink3.xml"/><Relationship Id="rId12" Type="http://schemas.openxmlformats.org/officeDocument/2006/relationships/customXml" Target="../ink/ink7.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customXml" Target="../ink/ink2.xml"/><Relationship Id="rId11" Type="http://schemas.openxmlformats.org/officeDocument/2006/relationships/customXml" Target="../ink/ink6.xml"/><Relationship Id="rId5" Type="http://schemas.openxmlformats.org/officeDocument/2006/relationships/image" Target="../media/image10.png"/><Relationship Id="rId10" Type="http://schemas.openxmlformats.org/officeDocument/2006/relationships/customXml" Target="../ink/ink5.xml"/><Relationship Id="rId4" Type="http://schemas.openxmlformats.org/officeDocument/2006/relationships/customXml" Target="../ink/ink1.xml"/><Relationship Id="rId9" Type="http://schemas.openxmlformats.org/officeDocument/2006/relationships/image" Target="../media/image11.png"/><Relationship Id="rId14" Type="http://schemas.openxmlformats.org/officeDocument/2006/relationships/customXml" Target="../ink/ink9.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3.xml"/><Relationship Id="rId1" Type="http://schemas.openxmlformats.org/officeDocument/2006/relationships/tags" Target="../tags/tag26.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3.xml"/><Relationship Id="rId1" Type="http://schemas.openxmlformats.org/officeDocument/2006/relationships/tags" Target="../tags/tag10.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3.xml"/><Relationship Id="rId1" Type="http://schemas.openxmlformats.org/officeDocument/2006/relationships/tags" Target="../tags/tag11.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3.xml"/><Relationship Id="rId1" Type="http://schemas.openxmlformats.org/officeDocument/2006/relationships/tags" Target="../tags/tag13.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4.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3.xml"/><Relationship Id="rId1" Type="http://schemas.openxmlformats.org/officeDocument/2006/relationships/tags" Target="../tags/tag15.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323E2C-8982-861D-BE1D-3E30E5CC437C}"/>
              </a:ext>
            </a:extLst>
          </p:cNvPr>
          <p:cNvPicPr>
            <a:picLocks noChangeAspect="1"/>
          </p:cNvPicPr>
          <p:nvPr/>
        </p:nvPicPr>
        <p:blipFill>
          <a:blip r:embed="rId3"/>
          <a:stretch>
            <a:fillRect/>
          </a:stretch>
        </p:blipFill>
        <p:spPr>
          <a:xfrm>
            <a:off x="7299704" y="53347"/>
            <a:ext cx="4794861" cy="4351338"/>
          </a:xfrm>
          <a:prstGeom prst="rect">
            <a:avLst/>
          </a:prstGeom>
          <a:noFill/>
        </p:spPr>
      </p:pic>
      <p:sp>
        <p:nvSpPr>
          <p:cNvPr id="2" name="Title 1">
            <a:extLst>
              <a:ext uri="{FF2B5EF4-FFF2-40B4-BE49-F238E27FC236}">
                <a16:creationId xmlns:a16="http://schemas.microsoft.com/office/drawing/2014/main" id="{570D5631-0297-E86E-7069-C969B141FD7D}"/>
              </a:ext>
            </a:extLst>
          </p:cNvPr>
          <p:cNvSpPr>
            <a:spLocks noGrp="1"/>
          </p:cNvSpPr>
          <p:nvPr>
            <p:ph type="ctrTitle"/>
          </p:nvPr>
        </p:nvSpPr>
        <p:spPr>
          <a:xfrm>
            <a:off x="278730" y="938433"/>
            <a:ext cx="6881924" cy="2435832"/>
          </a:xfrm>
          <a:noFill/>
        </p:spPr>
        <p:txBody>
          <a:bodyPr/>
          <a:lstStyle/>
          <a:p>
            <a:pPr algn="l"/>
            <a:r>
              <a:rPr lang="en-GB" b="0" i="0" dirty="0">
                <a:solidFill>
                  <a:srgbClr val="1F1F1F"/>
                </a:solidFill>
                <a:effectLst/>
                <a:latin typeface="Source Sans Pro" panose="020B0503030403020204" pitchFamily="34" charset="0"/>
              </a:rPr>
              <a:t>Identifying </a:t>
            </a:r>
            <a:r>
              <a:rPr lang="en-GB" dirty="0">
                <a:solidFill>
                  <a:srgbClr val="1F1F1F"/>
                </a:solidFill>
                <a:latin typeface="Source Sans Pro" panose="020B0503030403020204" pitchFamily="34" charset="0"/>
              </a:rPr>
              <a:t>Trends and Possible E</a:t>
            </a:r>
            <a:r>
              <a:rPr lang="en-GB" b="0" i="0" dirty="0">
                <a:solidFill>
                  <a:srgbClr val="1F1F1F"/>
                </a:solidFill>
                <a:effectLst/>
                <a:latin typeface="Source Sans Pro" panose="020B0503030403020204" pitchFamily="34" charset="0"/>
              </a:rPr>
              <a:t>merging </a:t>
            </a:r>
            <a:r>
              <a:rPr lang="en-GB" dirty="0">
                <a:solidFill>
                  <a:srgbClr val="1F1F1F"/>
                </a:solidFill>
                <a:latin typeface="Source Sans Pro" panose="020B0503030403020204" pitchFamily="34" charset="0"/>
              </a:rPr>
              <a:t>S</a:t>
            </a:r>
            <a:r>
              <a:rPr lang="en-GB" b="0" i="0" dirty="0">
                <a:solidFill>
                  <a:srgbClr val="1F1F1F"/>
                </a:solidFill>
                <a:effectLst/>
                <a:latin typeface="Source Sans Pro" panose="020B0503030403020204" pitchFamily="34" charset="0"/>
              </a:rPr>
              <a:t>kills</a:t>
            </a:r>
            <a:br>
              <a:rPr lang="en-GB" b="1" i="0" dirty="0">
                <a:solidFill>
                  <a:schemeClr val="bg1">
                    <a:lumMod val="50000"/>
                  </a:schemeClr>
                </a:solidFill>
                <a:effectLst/>
              </a:rPr>
            </a:br>
            <a:endParaRPr lang="en-GB" b="1" i="0" dirty="0">
              <a:solidFill>
                <a:schemeClr val="bg1">
                  <a:lumMod val="50000"/>
                </a:schemeClr>
              </a:solidFill>
              <a:effectLst/>
            </a:endParaRPr>
          </a:p>
        </p:txBody>
      </p:sp>
      <p:sp>
        <p:nvSpPr>
          <p:cNvPr id="3" name="Subtitle 2">
            <a:extLst>
              <a:ext uri="{FF2B5EF4-FFF2-40B4-BE49-F238E27FC236}">
                <a16:creationId xmlns:a16="http://schemas.microsoft.com/office/drawing/2014/main" id="{59DF6B8D-2BAC-11F8-7D28-B631D08C8D90}"/>
              </a:ext>
            </a:extLst>
          </p:cNvPr>
          <p:cNvSpPr>
            <a:spLocks noGrp="1"/>
          </p:cNvSpPr>
          <p:nvPr>
            <p:ph type="subTitle" idx="1"/>
          </p:nvPr>
        </p:nvSpPr>
        <p:spPr>
          <a:xfrm>
            <a:off x="-110027" y="3731247"/>
            <a:ext cx="9135454" cy="1655762"/>
          </a:xfrm>
          <a:noFill/>
        </p:spPr>
        <p:txBody>
          <a:bodyPr/>
          <a:lstStyle/>
          <a:p>
            <a:r>
              <a:rPr lang="en-US" dirty="0"/>
              <a:t>By Luke Adeosun</a:t>
            </a:r>
          </a:p>
          <a:p>
            <a:r>
              <a:rPr lang="en-US" dirty="0"/>
              <a:t>02 December 2024 </a:t>
            </a:r>
          </a:p>
        </p:txBody>
      </p:sp>
    </p:spTree>
    <p:custDataLst>
      <p:tags r:id="rId1"/>
    </p:custDataLst>
    <p:extLst>
      <p:ext uri="{BB962C8B-B14F-4D97-AF65-F5344CB8AC3E}">
        <p14:creationId xmlns:p14="http://schemas.microsoft.com/office/powerpoint/2010/main" val="4009730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A6A9C-70D0-119E-38BE-1738DA5AD3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797E2B-01DB-9C21-4CF2-1586AB1C34C4}"/>
              </a:ext>
            </a:extLst>
          </p:cNvPr>
          <p:cNvSpPr>
            <a:spLocks noGrp="1"/>
          </p:cNvSpPr>
          <p:nvPr>
            <p:ph type="title"/>
          </p:nvPr>
        </p:nvSpPr>
        <p:spPr>
          <a:xfrm>
            <a:off x="48985" y="365125"/>
            <a:ext cx="12094029" cy="1325563"/>
          </a:xfrm>
        </p:spPr>
        <p:txBody>
          <a:bodyPr/>
          <a:lstStyle/>
          <a:p>
            <a:r>
              <a:rPr lang="en-US" dirty="0"/>
              <a:t>DATABASE TRENDS - FINDINGS &amp; IMPLICATIONS</a:t>
            </a:r>
          </a:p>
        </p:txBody>
      </p:sp>
      <p:sp>
        <p:nvSpPr>
          <p:cNvPr id="3" name="Content Placeholder 2">
            <a:extLst>
              <a:ext uri="{FF2B5EF4-FFF2-40B4-BE49-F238E27FC236}">
                <a16:creationId xmlns:a16="http://schemas.microsoft.com/office/drawing/2014/main" id="{F73EC42F-75A2-FA08-F2B6-EB2817BBF83F}"/>
              </a:ext>
            </a:extLst>
          </p:cNvPr>
          <p:cNvSpPr>
            <a:spLocks noGrp="1"/>
          </p:cNvSpPr>
          <p:nvPr>
            <p:ph sz="half" idx="1"/>
          </p:nvPr>
        </p:nvSpPr>
        <p:spPr>
          <a:xfrm>
            <a:off x="813816" y="1825625"/>
            <a:ext cx="5181600" cy="4351338"/>
          </a:xfrm>
        </p:spPr>
        <p:txBody>
          <a:bodyPr>
            <a:normAutofit fontScale="62500" lnSpcReduction="20000"/>
          </a:bodyPr>
          <a:lstStyle/>
          <a:p>
            <a:pPr marL="0" indent="0">
              <a:buNone/>
            </a:pPr>
            <a:r>
              <a:rPr lang="en-US" dirty="0"/>
              <a:t>Findings</a:t>
            </a:r>
          </a:p>
          <a:p>
            <a:pPr marL="0" indent="0">
              <a:buNone/>
            </a:pPr>
            <a:endParaRPr lang="en-US" dirty="0"/>
          </a:p>
          <a:p>
            <a:r>
              <a:rPr lang="en-US" dirty="0"/>
              <a:t>MySQL is currently the leading relational database but despite its current dominance it is projected drop to fourth next year. </a:t>
            </a:r>
          </a:p>
          <a:p>
            <a:r>
              <a:rPr lang="en-US" dirty="0"/>
              <a:t>Microsoft SQL Server is a proprietary  relational database management system developed by Microsoft, is currently second in  demand but is predicted to drop to sixth place next year </a:t>
            </a:r>
          </a:p>
          <a:p>
            <a:r>
              <a:rPr lang="en-US" dirty="0"/>
              <a:t>PostgreSQL is a free, open-source relational database management system (RDBMS) , it’s projected to be the leading demanded database next year. </a:t>
            </a:r>
          </a:p>
          <a:p>
            <a:endParaRPr lang="en-US" dirty="0"/>
          </a:p>
        </p:txBody>
      </p:sp>
      <p:sp>
        <p:nvSpPr>
          <p:cNvPr id="4" name="Content Placeholder 3">
            <a:extLst>
              <a:ext uri="{FF2B5EF4-FFF2-40B4-BE49-F238E27FC236}">
                <a16:creationId xmlns:a16="http://schemas.microsoft.com/office/drawing/2014/main" id="{D327B10A-E9C3-5B71-0345-782E28BDB37C}"/>
              </a:ext>
            </a:extLst>
          </p:cNvPr>
          <p:cNvSpPr>
            <a:spLocks noGrp="1"/>
          </p:cNvSpPr>
          <p:nvPr>
            <p:ph sz="half" idx="2"/>
          </p:nvPr>
        </p:nvSpPr>
        <p:spPr>
          <a:xfrm>
            <a:off x="6172200" y="1825625"/>
            <a:ext cx="5181600" cy="4351338"/>
          </a:xfrm>
        </p:spPr>
        <p:txBody>
          <a:bodyPr>
            <a:normAutofit fontScale="62500" lnSpcReduction="20000"/>
          </a:bodyPr>
          <a:lstStyle/>
          <a:p>
            <a:pPr marL="0" indent="0">
              <a:buNone/>
            </a:pPr>
            <a:r>
              <a:rPr lang="en-US" dirty="0"/>
              <a:t>Implications</a:t>
            </a:r>
          </a:p>
          <a:p>
            <a:pPr marL="0" indent="0">
              <a:buNone/>
            </a:pPr>
            <a:endParaRPr lang="en-US" dirty="0"/>
          </a:p>
          <a:p>
            <a:r>
              <a:rPr lang="en-US" dirty="0" err="1"/>
              <a:t>PostgresSQL</a:t>
            </a:r>
            <a:r>
              <a:rPr lang="en-US" dirty="0"/>
              <a:t> becoming the leading database for next year, as it’s  known for reliability, flexibility, and support of open technical standards. Designed for enterprise-level performance using SQL for queries and transactions . Potentially surpassing  MySQL and Microsoft SQL Server  in adoption and utilization</a:t>
            </a:r>
          </a:p>
          <a:p>
            <a:r>
              <a:rPr lang="en-US" dirty="0"/>
              <a:t>The potential drop from second to sixth for Microsoft SQL Server signals organisations to re-evaluate their database strategies and possible alternatives.</a:t>
            </a:r>
          </a:p>
          <a:p>
            <a:r>
              <a:rPr lang="en-US" dirty="0"/>
              <a:t>MySQL , regardless of its current dominance , next year it predicted to fall third place , directing organisations to start exploring possible alternatives </a:t>
            </a:r>
          </a:p>
        </p:txBody>
      </p:sp>
    </p:spTree>
    <p:custDataLst>
      <p:tags r:id="rId1"/>
    </p:custDataLst>
    <p:extLst>
      <p:ext uri="{BB962C8B-B14F-4D97-AF65-F5344CB8AC3E}">
        <p14:creationId xmlns:p14="http://schemas.microsoft.com/office/powerpoint/2010/main" val="3188125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8291F-E27C-74F8-33D3-FF131FC9681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E76DE81-AE2C-3F2C-3E4C-7D8840897A44}"/>
              </a:ext>
            </a:extLst>
          </p:cNvPr>
          <p:cNvPicPr>
            <a:picLocks noChangeAspect="1"/>
          </p:cNvPicPr>
          <p:nvPr/>
        </p:nvPicPr>
        <p:blipFill>
          <a:blip r:embed="rId3"/>
          <a:stretch>
            <a:fillRect/>
          </a:stretch>
        </p:blipFill>
        <p:spPr>
          <a:xfrm>
            <a:off x="8063531" y="1420507"/>
            <a:ext cx="3290269" cy="2191318"/>
          </a:xfrm>
          <a:prstGeom prst="rect">
            <a:avLst/>
          </a:prstGeom>
        </p:spPr>
      </p:pic>
      <p:sp>
        <p:nvSpPr>
          <p:cNvPr id="2" name="Title 1">
            <a:extLst>
              <a:ext uri="{FF2B5EF4-FFF2-40B4-BE49-F238E27FC236}">
                <a16:creationId xmlns:a16="http://schemas.microsoft.com/office/drawing/2014/main" id="{14BB7D73-872E-CFE8-1C38-8422F383863C}"/>
              </a:ext>
            </a:extLst>
          </p:cNvPr>
          <p:cNvSpPr>
            <a:spLocks noGrp="1"/>
          </p:cNvSpPr>
          <p:nvPr>
            <p:ph type="title"/>
          </p:nvPr>
        </p:nvSpPr>
        <p:spPr>
          <a:xfrm>
            <a:off x="838200" y="365125"/>
            <a:ext cx="10515600" cy="1325563"/>
          </a:xfrm>
        </p:spPr>
        <p:txBody>
          <a:bodyPr anchor="ctr">
            <a:normAutofit/>
          </a:bodyPr>
          <a:lstStyle/>
          <a:p>
            <a:r>
              <a:rPr lang="en-US" dirty="0"/>
              <a:t>DASHBOARD</a:t>
            </a:r>
          </a:p>
        </p:txBody>
      </p:sp>
      <p:sp>
        <p:nvSpPr>
          <p:cNvPr id="3" name="Content Placeholder 2">
            <a:extLst>
              <a:ext uri="{FF2B5EF4-FFF2-40B4-BE49-F238E27FC236}">
                <a16:creationId xmlns:a16="http://schemas.microsoft.com/office/drawing/2014/main" id="{25C64183-B387-01E7-21BA-4DA6B1F51815}"/>
              </a:ext>
            </a:extLst>
          </p:cNvPr>
          <p:cNvSpPr txBox="1">
            <a:spLocks/>
          </p:cNvSpPr>
          <p:nvPr/>
        </p:nvSpPr>
        <p:spPr>
          <a:xfrm>
            <a:off x="3790863" y="4437915"/>
            <a:ext cx="7068725" cy="25692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200" dirty="0">
                <a:solidFill>
                  <a:schemeClr val="bg1">
                    <a:lumMod val="50000"/>
                  </a:schemeClr>
                </a:solidFill>
              </a:rPr>
              <a:t>&lt;</a:t>
            </a:r>
            <a:r>
              <a:rPr lang="en-GB" sz="1600" dirty="0" err="1">
                <a:solidFill>
                  <a:schemeClr val="tx1"/>
                </a:solidFill>
                <a:hlinkClick r:id="rId4">
                  <a:extLst>
                    <a:ext uri="{A12FA001-AC4F-418D-AE19-62706E023703}">
                      <ahyp:hlinkClr xmlns:ahyp="http://schemas.microsoft.com/office/drawing/2018/hyperlinkcolor" val="tx"/>
                    </a:ext>
                  </a:extLst>
                </a:hlinkClick>
              </a:rPr>
              <a:t>Lukea</a:t>
            </a:r>
            <a:r>
              <a:rPr lang="en-GB" sz="1600" dirty="0">
                <a:solidFill>
                  <a:schemeClr val="tx1"/>
                </a:solidFill>
                <a:hlinkClick r:id="rId4">
                  <a:extLst>
                    <a:ext uri="{A12FA001-AC4F-418D-AE19-62706E023703}">
                      <ahyp:hlinkClr xmlns:ahyp="http://schemas.microsoft.com/office/drawing/2018/hyperlinkcolor" val="tx"/>
                    </a:ext>
                  </a:extLst>
                </a:hlinkClick>
              </a:rPr>
              <a:t>-lab/Capstone-Project: Google Looker studio</a:t>
            </a:r>
            <a:endParaRPr lang="en-US" sz="2200" dirty="0">
              <a:solidFill>
                <a:schemeClr val="tx1"/>
              </a:solidFill>
            </a:endParaRPr>
          </a:p>
        </p:txBody>
      </p:sp>
      <p:pic>
        <p:nvPicPr>
          <p:cNvPr id="4" name="Picture 3">
            <a:extLst>
              <a:ext uri="{FF2B5EF4-FFF2-40B4-BE49-F238E27FC236}">
                <a16:creationId xmlns:a16="http://schemas.microsoft.com/office/drawing/2014/main" id="{A79822F7-4A79-5E92-9C6D-8A9769182E2E}"/>
              </a:ext>
            </a:extLst>
          </p:cNvPr>
          <p:cNvPicPr>
            <a:picLocks noChangeAspect="1"/>
          </p:cNvPicPr>
          <p:nvPr/>
        </p:nvPicPr>
        <p:blipFill>
          <a:blip r:embed="rId5"/>
          <a:stretch>
            <a:fillRect/>
          </a:stretch>
        </p:blipFill>
        <p:spPr>
          <a:xfrm>
            <a:off x="1074109" y="1901819"/>
            <a:ext cx="3054361" cy="3054361"/>
          </a:xfrm>
          <a:prstGeom prst="rect">
            <a:avLst/>
          </a:prstGeom>
        </p:spPr>
      </p:pic>
    </p:spTree>
    <p:custDataLst>
      <p:tags r:id="rId1"/>
    </p:custDataLst>
    <p:extLst>
      <p:ext uri="{BB962C8B-B14F-4D97-AF65-F5344CB8AC3E}">
        <p14:creationId xmlns:p14="http://schemas.microsoft.com/office/powerpoint/2010/main" val="175219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42F0CA-55D1-0835-20D4-03D017A1D5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393914-A678-A34E-C52A-16D0ADAA25AF}"/>
              </a:ext>
            </a:extLst>
          </p:cNvPr>
          <p:cNvSpPr>
            <a:spLocks noGrp="1"/>
          </p:cNvSpPr>
          <p:nvPr>
            <p:ph type="title"/>
          </p:nvPr>
        </p:nvSpPr>
        <p:spPr>
          <a:xfrm>
            <a:off x="838200" y="365125"/>
            <a:ext cx="10515600" cy="1325563"/>
          </a:xfrm>
        </p:spPr>
        <p:txBody>
          <a:bodyPr anchor="ctr">
            <a:normAutofit/>
          </a:bodyPr>
          <a:lstStyle/>
          <a:p>
            <a:r>
              <a:rPr lang="en-US" dirty="0"/>
              <a:t>DASHBOARD TAB 1</a:t>
            </a:r>
          </a:p>
        </p:txBody>
      </p:sp>
      <p:sp>
        <p:nvSpPr>
          <p:cNvPr id="3" name="Content Placeholder 2">
            <a:extLst>
              <a:ext uri="{FF2B5EF4-FFF2-40B4-BE49-F238E27FC236}">
                <a16:creationId xmlns:a16="http://schemas.microsoft.com/office/drawing/2014/main" id="{B396FB03-F857-3EC0-249E-AE03F391502E}"/>
              </a:ext>
            </a:extLst>
          </p:cNvPr>
          <p:cNvSpPr>
            <a:spLocks noGrp="1"/>
          </p:cNvSpPr>
          <p:nvPr>
            <p:ph idx="1"/>
          </p:nvPr>
        </p:nvSpPr>
        <p:spPr>
          <a:xfrm>
            <a:off x="838200" y="1690688"/>
            <a:ext cx="10515600" cy="4351338"/>
          </a:xfrm>
        </p:spPr>
        <p:txBody>
          <a:bodyPr/>
          <a:lstStyle/>
          <a:p>
            <a:pPr marL="0" indent="0">
              <a:buNone/>
            </a:pPr>
            <a:endParaRPr lang="en-US" dirty="0"/>
          </a:p>
          <a:p>
            <a:pPr marL="0" indent="0">
              <a:buNone/>
            </a:pPr>
            <a:endParaRPr lang="en-US" dirty="0"/>
          </a:p>
        </p:txBody>
      </p:sp>
      <p:pic>
        <p:nvPicPr>
          <p:cNvPr id="7" name="Picture 6">
            <a:extLst>
              <a:ext uri="{FF2B5EF4-FFF2-40B4-BE49-F238E27FC236}">
                <a16:creationId xmlns:a16="http://schemas.microsoft.com/office/drawing/2014/main" id="{19289D0E-B30A-CC67-980D-75B321F16F81}"/>
              </a:ext>
            </a:extLst>
          </p:cNvPr>
          <p:cNvPicPr>
            <a:picLocks noChangeAspect="1"/>
          </p:cNvPicPr>
          <p:nvPr/>
        </p:nvPicPr>
        <p:blipFill>
          <a:blip r:embed="rId3"/>
          <a:stretch>
            <a:fillRect/>
          </a:stretch>
        </p:blipFill>
        <p:spPr>
          <a:xfrm>
            <a:off x="733710" y="1454437"/>
            <a:ext cx="8489627" cy="4823841"/>
          </a:xfrm>
          <a:prstGeom prst="rect">
            <a:avLst/>
          </a:prstGeom>
        </p:spPr>
      </p:pic>
    </p:spTree>
    <p:custDataLst>
      <p:tags r:id="rId1"/>
    </p:custDataLst>
    <p:extLst>
      <p:ext uri="{BB962C8B-B14F-4D97-AF65-F5344CB8AC3E}">
        <p14:creationId xmlns:p14="http://schemas.microsoft.com/office/powerpoint/2010/main" val="2429736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18F23D-B8D7-D0E4-EDC5-E0F023884D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4F933A-3681-3D82-68EF-62EC07822DAD}"/>
              </a:ext>
            </a:extLst>
          </p:cNvPr>
          <p:cNvSpPr>
            <a:spLocks noGrp="1"/>
          </p:cNvSpPr>
          <p:nvPr>
            <p:ph type="title"/>
          </p:nvPr>
        </p:nvSpPr>
        <p:spPr>
          <a:xfrm>
            <a:off x="838200" y="365125"/>
            <a:ext cx="10515600" cy="1325563"/>
          </a:xfrm>
        </p:spPr>
        <p:txBody>
          <a:bodyPr anchor="ctr">
            <a:normAutofit/>
          </a:bodyPr>
          <a:lstStyle/>
          <a:p>
            <a:r>
              <a:rPr lang="en-US" dirty="0"/>
              <a:t>DASHBOARD TAB 2</a:t>
            </a:r>
          </a:p>
        </p:txBody>
      </p:sp>
      <p:sp>
        <p:nvSpPr>
          <p:cNvPr id="3" name="Content Placeholder 2">
            <a:extLst>
              <a:ext uri="{FF2B5EF4-FFF2-40B4-BE49-F238E27FC236}">
                <a16:creationId xmlns:a16="http://schemas.microsoft.com/office/drawing/2014/main" id="{73960BF9-AB8D-4916-3BC9-E2E92E0872BE}"/>
              </a:ext>
            </a:extLst>
          </p:cNvPr>
          <p:cNvSpPr>
            <a:spLocks noGrp="1"/>
          </p:cNvSpPr>
          <p:nvPr>
            <p:ph idx="1"/>
          </p:nvPr>
        </p:nvSpPr>
        <p:spPr>
          <a:xfrm>
            <a:off x="838200" y="1690688"/>
            <a:ext cx="10515600" cy="4351338"/>
          </a:xfrm>
        </p:spPr>
        <p:txBody>
          <a:bodyPr/>
          <a:lstStyle/>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BDBEE6F4-F9B5-486F-3F91-23AFB002301C}"/>
              </a:ext>
            </a:extLst>
          </p:cNvPr>
          <p:cNvPicPr>
            <a:picLocks noChangeAspect="1"/>
          </p:cNvPicPr>
          <p:nvPr/>
        </p:nvPicPr>
        <p:blipFill>
          <a:blip r:embed="rId3"/>
          <a:stretch>
            <a:fillRect/>
          </a:stretch>
        </p:blipFill>
        <p:spPr>
          <a:xfrm>
            <a:off x="838200" y="1432448"/>
            <a:ext cx="7938717" cy="4609578"/>
          </a:xfrm>
          <a:prstGeom prst="rect">
            <a:avLst/>
          </a:prstGeom>
        </p:spPr>
      </p:pic>
    </p:spTree>
    <p:custDataLst>
      <p:tags r:id="rId1"/>
    </p:custDataLst>
    <p:extLst>
      <p:ext uri="{BB962C8B-B14F-4D97-AF65-F5344CB8AC3E}">
        <p14:creationId xmlns:p14="http://schemas.microsoft.com/office/powerpoint/2010/main" val="2048496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A10D3-267F-7A90-5160-775BFEBCA6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2C0C82-5F1A-F7B1-2C56-5C08240C1647}"/>
              </a:ext>
            </a:extLst>
          </p:cNvPr>
          <p:cNvSpPr>
            <a:spLocks noGrp="1"/>
          </p:cNvSpPr>
          <p:nvPr>
            <p:ph type="title"/>
          </p:nvPr>
        </p:nvSpPr>
        <p:spPr>
          <a:xfrm>
            <a:off x="838200" y="365125"/>
            <a:ext cx="10515600" cy="1325563"/>
          </a:xfrm>
        </p:spPr>
        <p:txBody>
          <a:bodyPr anchor="ctr">
            <a:normAutofit/>
          </a:bodyPr>
          <a:lstStyle/>
          <a:p>
            <a:r>
              <a:rPr lang="en-US" dirty="0"/>
              <a:t>DASHBOARD TAB 3</a:t>
            </a:r>
          </a:p>
        </p:txBody>
      </p:sp>
      <p:sp>
        <p:nvSpPr>
          <p:cNvPr id="3" name="Content Placeholder 2">
            <a:extLst>
              <a:ext uri="{FF2B5EF4-FFF2-40B4-BE49-F238E27FC236}">
                <a16:creationId xmlns:a16="http://schemas.microsoft.com/office/drawing/2014/main" id="{84961A98-8DF3-E66E-19C4-7D7642551E90}"/>
              </a:ext>
            </a:extLst>
          </p:cNvPr>
          <p:cNvSpPr>
            <a:spLocks noGrp="1"/>
          </p:cNvSpPr>
          <p:nvPr>
            <p:ph idx="1"/>
          </p:nvPr>
        </p:nvSpPr>
        <p:spPr>
          <a:xfrm>
            <a:off x="838200" y="1690688"/>
            <a:ext cx="10515600" cy="4351338"/>
          </a:xfrm>
        </p:spPr>
        <p:txBody>
          <a:bodyPr/>
          <a:lstStyle/>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34362D20-7FE8-C4E6-8414-BCEA30105055}"/>
              </a:ext>
            </a:extLst>
          </p:cNvPr>
          <p:cNvPicPr>
            <a:picLocks noChangeAspect="1"/>
          </p:cNvPicPr>
          <p:nvPr/>
        </p:nvPicPr>
        <p:blipFill>
          <a:blip r:embed="rId3"/>
          <a:stretch>
            <a:fillRect/>
          </a:stretch>
        </p:blipFill>
        <p:spPr>
          <a:xfrm>
            <a:off x="838200" y="1549093"/>
            <a:ext cx="7696200" cy="4740762"/>
          </a:xfrm>
          <a:prstGeom prst="rect">
            <a:avLst/>
          </a:prstGeom>
        </p:spPr>
      </p:pic>
    </p:spTree>
    <p:custDataLst>
      <p:tags r:id="rId1"/>
    </p:custDataLst>
    <p:extLst>
      <p:ext uri="{BB962C8B-B14F-4D97-AF65-F5344CB8AC3E}">
        <p14:creationId xmlns:p14="http://schemas.microsoft.com/office/powerpoint/2010/main" val="2405636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762C0A-56EF-B349-A097-27B4D460D1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298769-531F-C6A5-406F-D1C3D2805950}"/>
              </a:ext>
            </a:extLst>
          </p:cNvPr>
          <p:cNvSpPr>
            <a:spLocks noGrp="1"/>
          </p:cNvSpPr>
          <p:nvPr>
            <p:ph type="title"/>
          </p:nvPr>
        </p:nvSpPr>
        <p:spPr>
          <a:xfrm>
            <a:off x="838200" y="365125"/>
            <a:ext cx="10515600" cy="1325563"/>
          </a:xfrm>
        </p:spPr>
        <p:txBody>
          <a:bodyPr anchor="ctr">
            <a:normAutofit/>
          </a:bodyPr>
          <a:lstStyle/>
          <a:p>
            <a:r>
              <a:rPr lang="en-US" dirty="0"/>
              <a:t>DISCUSSION</a:t>
            </a:r>
          </a:p>
        </p:txBody>
      </p:sp>
      <p:pic>
        <p:nvPicPr>
          <p:cNvPr id="7" name="Content Placeholder 6" descr="A group of people with different colored circles&#10;&#10;Description automatically generated">
            <a:extLst>
              <a:ext uri="{FF2B5EF4-FFF2-40B4-BE49-F238E27FC236}">
                <a16:creationId xmlns:a16="http://schemas.microsoft.com/office/drawing/2014/main" id="{F1449C6D-1A69-4330-212C-B236FC465059}"/>
              </a:ext>
            </a:extLst>
          </p:cNvPr>
          <p:cNvPicPr>
            <a:picLocks noGrp="1" noChangeAspect="1"/>
          </p:cNvPicPr>
          <p:nvPr>
            <p:ph idx="1"/>
          </p:nvPr>
        </p:nvPicPr>
        <p:blipFill>
          <a:blip r:embed="rId3"/>
          <a:stretch>
            <a:fillRect/>
          </a:stretch>
        </p:blipFill>
        <p:spPr>
          <a:xfrm>
            <a:off x="3705094" y="1600199"/>
            <a:ext cx="5010411" cy="4572000"/>
          </a:xfrm>
          <a:prstGeom prst="rect">
            <a:avLst/>
          </a:prstGeom>
          <a:noFill/>
        </p:spPr>
      </p:pic>
    </p:spTree>
    <p:custDataLst>
      <p:tags r:id="rId1"/>
    </p:custDataLst>
    <p:extLst>
      <p:ext uri="{BB962C8B-B14F-4D97-AF65-F5344CB8AC3E}">
        <p14:creationId xmlns:p14="http://schemas.microsoft.com/office/powerpoint/2010/main" val="857333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05330-0589-A550-601A-037CA416F6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BA8902-AF46-DDE8-D792-7940E18AF629}"/>
              </a:ext>
            </a:extLst>
          </p:cNvPr>
          <p:cNvSpPr>
            <a:spLocks noGrp="1"/>
          </p:cNvSpPr>
          <p:nvPr>
            <p:ph type="title"/>
          </p:nvPr>
        </p:nvSpPr>
        <p:spPr>
          <a:xfrm>
            <a:off x="838200" y="365125"/>
            <a:ext cx="10515600" cy="1325563"/>
          </a:xfrm>
        </p:spPr>
        <p:txBody>
          <a:bodyPr/>
          <a:lstStyle/>
          <a:p>
            <a:r>
              <a:rPr lang="en-US" dirty="0"/>
              <a:t>OVERALL FINDINGS &amp; IMPLICATIONS</a:t>
            </a:r>
          </a:p>
        </p:txBody>
      </p:sp>
      <p:sp>
        <p:nvSpPr>
          <p:cNvPr id="3" name="Content Placeholder 2">
            <a:extLst>
              <a:ext uri="{FF2B5EF4-FFF2-40B4-BE49-F238E27FC236}">
                <a16:creationId xmlns:a16="http://schemas.microsoft.com/office/drawing/2014/main" id="{D196B89C-35B9-C514-4E9C-FCBE8D68D3FD}"/>
              </a:ext>
            </a:extLst>
          </p:cNvPr>
          <p:cNvSpPr>
            <a:spLocks noGrp="1"/>
          </p:cNvSpPr>
          <p:nvPr>
            <p:ph sz="half" idx="1"/>
          </p:nvPr>
        </p:nvSpPr>
        <p:spPr>
          <a:xfrm>
            <a:off x="813816" y="1825625"/>
            <a:ext cx="5181600" cy="4351338"/>
          </a:xfrm>
        </p:spPr>
        <p:txBody>
          <a:bodyPr>
            <a:normAutofit fontScale="70000" lnSpcReduction="20000"/>
          </a:bodyPr>
          <a:lstStyle/>
          <a:p>
            <a:pPr marL="0" indent="0">
              <a:buNone/>
            </a:pPr>
            <a:r>
              <a:rPr lang="en-US" b="1" dirty="0"/>
              <a:t>Findings</a:t>
            </a:r>
          </a:p>
          <a:p>
            <a:pPr marL="0" indent="0">
              <a:buNone/>
            </a:pPr>
            <a:endParaRPr lang="en-US" dirty="0"/>
          </a:p>
          <a:p>
            <a:r>
              <a:rPr lang="en-US" dirty="0"/>
              <a:t>It was sought-after majority of those in the IT sector have a Bachelor’s degree, hinting its value as a primarily qualification.</a:t>
            </a:r>
          </a:p>
          <a:p>
            <a:r>
              <a:rPr lang="en-US" dirty="0"/>
              <a:t>Web development languages being the clear most sought-after programming skill set , highlighting the technological focus right now</a:t>
            </a:r>
          </a:p>
          <a:p>
            <a:r>
              <a:rPr lang="en-US" dirty="0"/>
              <a:t> The IT sector is mostly comprised of younger professional under the age of 40, which could be believe to the fuel the innovation and progress in the industry</a:t>
            </a:r>
          </a:p>
          <a:p>
            <a:r>
              <a:rPr lang="en-US" dirty="0"/>
              <a:t>Most respondents desire to learn PostgreSQL and React JS  next year</a:t>
            </a:r>
          </a:p>
        </p:txBody>
      </p:sp>
      <p:sp>
        <p:nvSpPr>
          <p:cNvPr id="4" name="Content Placeholder 3">
            <a:extLst>
              <a:ext uri="{FF2B5EF4-FFF2-40B4-BE49-F238E27FC236}">
                <a16:creationId xmlns:a16="http://schemas.microsoft.com/office/drawing/2014/main" id="{2FDBBA5A-826D-FFFD-F1BE-92269842D330}"/>
              </a:ext>
            </a:extLst>
          </p:cNvPr>
          <p:cNvSpPr>
            <a:spLocks noGrp="1"/>
          </p:cNvSpPr>
          <p:nvPr>
            <p:ph sz="half" idx="2"/>
          </p:nvPr>
        </p:nvSpPr>
        <p:spPr>
          <a:xfrm>
            <a:off x="6172200" y="1825625"/>
            <a:ext cx="5181600" cy="4351338"/>
          </a:xfrm>
        </p:spPr>
        <p:txBody>
          <a:bodyPr>
            <a:normAutofit fontScale="70000" lnSpcReduction="20000"/>
          </a:bodyPr>
          <a:lstStyle/>
          <a:p>
            <a:pPr marL="0" indent="0">
              <a:buNone/>
            </a:pPr>
            <a:r>
              <a:rPr lang="en-US" b="1" dirty="0"/>
              <a:t>Implications</a:t>
            </a:r>
          </a:p>
          <a:p>
            <a:pPr marL="0" indent="0">
              <a:buNone/>
            </a:pPr>
            <a:endParaRPr lang="en-US" dirty="0"/>
          </a:p>
          <a:p>
            <a:r>
              <a:rPr lang="en-US" dirty="0"/>
              <a:t>Its important for data professionals to have a diversify skill set, by proficient in both NoSQL and SQL databases </a:t>
            </a:r>
          </a:p>
          <a:p>
            <a:r>
              <a:rPr lang="en-US" dirty="0"/>
              <a:t>Web development being and continuing to be a lucrative skill , indicates the importance of investing and advancing one’s expertise in this area.</a:t>
            </a:r>
          </a:p>
          <a:p>
            <a:r>
              <a:rPr lang="en-US" dirty="0"/>
              <a:t>Less developed countries, not having the necessary resources for IT/Tech training and education, address this is a possible way to further grow the industry</a:t>
            </a:r>
          </a:p>
          <a:p>
            <a:endParaRPr lang="en-US" dirty="0"/>
          </a:p>
        </p:txBody>
      </p:sp>
    </p:spTree>
    <p:custDataLst>
      <p:tags r:id="rId1"/>
    </p:custDataLst>
    <p:extLst>
      <p:ext uri="{BB962C8B-B14F-4D97-AF65-F5344CB8AC3E}">
        <p14:creationId xmlns:p14="http://schemas.microsoft.com/office/powerpoint/2010/main" val="38656372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3A16F-6AB5-5C0B-5466-65B2A6AE811E}"/>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5E978FF3-BC93-079A-1687-DD4786B81DF4}"/>
              </a:ext>
            </a:extLst>
          </p:cNvPr>
          <p:cNvSpPr>
            <a:spLocks noGrp="1"/>
          </p:cNvSpPr>
          <p:nvPr>
            <p:ph type="title"/>
          </p:nvPr>
        </p:nvSpPr>
        <p:spPr>
          <a:xfrm>
            <a:off x="838200" y="365125"/>
            <a:ext cx="10515600" cy="1325563"/>
          </a:xfrm>
        </p:spPr>
        <p:txBody>
          <a:bodyPr anchor="ctr">
            <a:normAutofit/>
          </a:bodyPr>
          <a:lstStyle/>
          <a:p>
            <a:r>
              <a:rPr lang="en-US" dirty="0"/>
              <a:t>CONCLUSION</a:t>
            </a:r>
          </a:p>
        </p:txBody>
      </p:sp>
      <p:sp>
        <p:nvSpPr>
          <p:cNvPr id="12" name="Content Placeholder 3">
            <a:extLst>
              <a:ext uri="{FF2B5EF4-FFF2-40B4-BE49-F238E27FC236}">
                <a16:creationId xmlns:a16="http://schemas.microsoft.com/office/drawing/2014/main" id="{2E75918E-509D-16F8-F478-FA41759FEFE9}"/>
              </a:ext>
            </a:extLst>
          </p:cNvPr>
          <p:cNvSpPr txBox="1">
            <a:spLocks/>
          </p:cNvSpPr>
          <p:nvPr/>
        </p:nvSpPr>
        <p:spPr>
          <a:xfrm>
            <a:off x="4544291" y="1825625"/>
            <a:ext cx="6809509" cy="435133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dirty="0"/>
              <a:t>Programming Language Trend</a:t>
            </a:r>
            <a:r>
              <a:rPr lang="en-US" dirty="0"/>
              <a:t> –JavaScript &amp; HTML/CSS  are the current and future in demand languages</a:t>
            </a:r>
          </a:p>
          <a:p>
            <a:r>
              <a:rPr lang="en-US" b="1" dirty="0"/>
              <a:t>Database Trend – </a:t>
            </a:r>
            <a:r>
              <a:rPr lang="en-US" dirty="0"/>
              <a:t>Analysis indicates that PostgreSQL will replace MySQL as the most demanded database.</a:t>
            </a:r>
          </a:p>
          <a:p>
            <a:r>
              <a:rPr lang="en-US" b="1" dirty="0"/>
              <a:t>Platform Trend- </a:t>
            </a:r>
            <a:r>
              <a:rPr lang="en-US" dirty="0"/>
              <a:t>There no real change in the most demanded platforms</a:t>
            </a:r>
          </a:p>
          <a:p>
            <a:r>
              <a:rPr lang="en-US" b="1" dirty="0"/>
              <a:t>Web Framework</a:t>
            </a:r>
            <a:r>
              <a:rPr lang="en-US" dirty="0"/>
              <a:t> </a:t>
            </a:r>
            <a:r>
              <a:rPr lang="en-US" b="1" dirty="0"/>
              <a:t>Trend – </a:t>
            </a:r>
            <a:r>
              <a:rPr lang="en-US" dirty="0"/>
              <a:t>the projected rise in for React.JS  indicates the growing importance of front-end development skills.</a:t>
            </a:r>
          </a:p>
          <a:p>
            <a:r>
              <a:rPr lang="en-US" b="1" dirty="0"/>
              <a:t>Demographic Trend- </a:t>
            </a:r>
            <a:r>
              <a:rPr lang="en-US" dirty="0"/>
              <a:t>It is made evident that the respondents were mainly male and under the age 40 years old </a:t>
            </a:r>
          </a:p>
        </p:txBody>
      </p:sp>
      <p:pic>
        <p:nvPicPr>
          <p:cNvPr id="13" name="Content Placeholder 5">
            <a:extLst>
              <a:ext uri="{FF2B5EF4-FFF2-40B4-BE49-F238E27FC236}">
                <a16:creationId xmlns:a16="http://schemas.microsoft.com/office/drawing/2014/main" id="{CD985AE9-0D12-3398-B9B7-4395CABF1707}"/>
              </a:ext>
            </a:extLst>
          </p:cNvPr>
          <p:cNvPicPr>
            <a:picLocks noGrp="1" noChangeAspect="1"/>
          </p:cNvPicPr>
          <p:nvPr>
            <p:ph sz="half" idx="1"/>
          </p:nvPr>
        </p:nvPicPr>
        <p:blipFill>
          <a:blip r:embed="rId3"/>
          <a:stretch>
            <a:fillRect/>
          </a:stretch>
        </p:blipFill>
        <p:spPr>
          <a:xfrm>
            <a:off x="1125967" y="2113896"/>
            <a:ext cx="3054361" cy="3054361"/>
          </a:xfrm>
          <a:prstGeom prst="rect">
            <a:avLst/>
          </a:prstGeom>
        </p:spPr>
      </p:pic>
    </p:spTree>
    <p:custDataLst>
      <p:tags r:id="rId1"/>
    </p:custDataLst>
    <p:extLst>
      <p:ext uri="{BB962C8B-B14F-4D97-AF65-F5344CB8AC3E}">
        <p14:creationId xmlns:p14="http://schemas.microsoft.com/office/powerpoint/2010/main" val="840378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1598F-DBE3-7B78-D1F9-0BA7F7DC75BC}"/>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34A3B939-6057-23B6-25B3-E33A2D205C2A}"/>
              </a:ext>
            </a:extLst>
          </p:cNvPr>
          <p:cNvSpPr>
            <a:spLocks noGrp="1"/>
          </p:cNvSpPr>
          <p:nvPr>
            <p:ph type="title"/>
          </p:nvPr>
        </p:nvSpPr>
        <p:spPr>
          <a:xfrm>
            <a:off x="838200" y="365125"/>
            <a:ext cx="10515600" cy="1325563"/>
          </a:xfrm>
        </p:spPr>
        <p:txBody>
          <a:bodyPr anchor="ctr">
            <a:normAutofit/>
          </a:bodyPr>
          <a:lstStyle/>
          <a:p>
            <a:r>
              <a:rPr lang="en-US" dirty="0"/>
              <a:t>APPENDIX</a:t>
            </a:r>
          </a:p>
        </p:txBody>
      </p:sp>
      <p:sp>
        <p:nvSpPr>
          <p:cNvPr id="10" name="Content Placeholder 3">
            <a:extLst>
              <a:ext uri="{FF2B5EF4-FFF2-40B4-BE49-F238E27FC236}">
                <a16:creationId xmlns:a16="http://schemas.microsoft.com/office/drawing/2014/main" id="{8E40FF55-AE57-CB43-454D-CEFBE080CE8E}"/>
              </a:ext>
            </a:extLst>
          </p:cNvPr>
          <p:cNvSpPr txBox="1">
            <a:spLocks/>
          </p:cNvSpPr>
          <p:nvPr/>
        </p:nvSpPr>
        <p:spPr>
          <a:xfrm>
            <a:off x="4544291" y="1825625"/>
            <a:ext cx="680950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a:t>
            </a:r>
          </a:p>
        </p:txBody>
      </p:sp>
      <p:pic>
        <p:nvPicPr>
          <p:cNvPr id="11" name="Content Placeholder 3">
            <a:extLst>
              <a:ext uri="{FF2B5EF4-FFF2-40B4-BE49-F238E27FC236}">
                <a16:creationId xmlns:a16="http://schemas.microsoft.com/office/drawing/2014/main" id="{E8E550E5-7A15-A106-D083-8C1433A790A1}"/>
              </a:ext>
            </a:extLst>
          </p:cNvPr>
          <p:cNvPicPr>
            <a:picLocks noGrp="1" noChangeAspect="1"/>
          </p:cNvPicPr>
          <p:nvPr>
            <p:ph sz="half" idx="1"/>
          </p:nvPr>
        </p:nvPicPr>
        <p:blipFill>
          <a:blip r:embed="rId3"/>
          <a:stretch>
            <a:fillRect/>
          </a:stretch>
        </p:blipFill>
        <p:spPr>
          <a:xfrm>
            <a:off x="534262" y="1431260"/>
            <a:ext cx="3194581" cy="3194581"/>
          </a:xfrm>
          <a:prstGeom prst="rect">
            <a:avLst/>
          </a:prstGeom>
        </p:spPr>
      </p:pic>
      <p:pic>
        <p:nvPicPr>
          <p:cNvPr id="3" name="Picture 2">
            <a:extLst>
              <a:ext uri="{FF2B5EF4-FFF2-40B4-BE49-F238E27FC236}">
                <a16:creationId xmlns:a16="http://schemas.microsoft.com/office/drawing/2014/main" id="{C5E5756A-63D9-7892-80D8-EC5FECCA27B7}"/>
              </a:ext>
            </a:extLst>
          </p:cNvPr>
          <p:cNvPicPr>
            <a:picLocks noChangeAspect="1"/>
          </p:cNvPicPr>
          <p:nvPr/>
        </p:nvPicPr>
        <p:blipFill>
          <a:blip r:embed="rId4"/>
          <a:stretch>
            <a:fillRect/>
          </a:stretch>
        </p:blipFill>
        <p:spPr>
          <a:xfrm>
            <a:off x="7856514" y="1477895"/>
            <a:ext cx="4106977" cy="3194581"/>
          </a:xfrm>
          <a:prstGeom prst="rect">
            <a:avLst/>
          </a:prstGeom>
        </p:spPr>
      </p:pic>
      <p:pic>
        <p:nvPicPr>
          <p:cNvPr id="5" name="Picture 4">
            <a:extLst>
              <a:ext uri="{FF2B5EF4-FFF2-40B4-BE49-F238E27FC236}">
                <a16:creationId xmlns:a16="http://schemas.microsoft.com/office/drawing/2014/main" id="{AD13CC9B-4CE9-D4A0-C9AA-0C119EC3E645}"/>
              </a:ext>
            </a:extLst>
          </p:cNvPr>
          <p:cNvPicPr>
            <a:picLocks noChangeAspect="1"/>
          </p:cNvPicPr>
          <p:nvPr/>
        </p:nvPicPr>
        <p:blipFill>
          <a:blip r:embed="rId5"/>
          <a:stretch>
            <a:fillRect/>
          </a:stretch>
        </p:blipFill>
        <p:spPr>
          <a:xfrm>
            <a:off x="3743235" y="3636519"/>
            <a:ext cx="4133330" cy="2961543"/>
          </a:xfrm>
          <a:prstGeom prst="rect">
            <a:avLst/>
          </a:prstGeom>
        </p:spPr>
      </p:pic>
    </p:spTree>
    <p:custDataLst>
      <p:tags r:id="rId1"/>
    </p:custDataLst>
    <p:extLst>
      <p:ext uri="{BB962C8B-B14F-4D97-AF65-F5344CB8AC3E}">
        <p14:creationId xmlns:p14="http://schemas.microsoft.com/office/powerpoint/2010/main" val="1860158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FC4E31-32FC-4A23-CEF9-98F0BB9F13E9}"/>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8334EF5D-2E2A-7FE5-06C6-01ACAB1F420F}"/>
              </a:ext>
            </a:extLst>
          </p:cNvPr>
          <p:cNvSpPr>
            <a:spLocks noGrp="1"/>
          </p:cNvSpPr>
          <p:nvPr>
            <p:ph type="title"/>
          </p:nvPr>
        </p:nvSpPr>
        <p:spPr>
          <a:xfrm>
            <a:off x="838200" y="365125"/>
            <a:ext cx="10515600" cy="1325563"/>
          </a:xfrm>
        </p:spPr>
        <p:txBody>
          <a:bodyPr anchor="ctr">
            <a:normAutofit/>
          </a:bodyPr>
          <a:lstStyle/>
          <a:p>
            <a:r>
              <a:rPr lang="en-US" dirty="0"/>
              <a:t> JOB POSTINGS</a:t>
            </a:r>
          </a:p>
        </p:txBody>
      </p:sp>
      <p:pic>
        <p:nvPicPr>
          <p:cNvPr id="7" name="Picture 6">
            <a:extLst>
              <a:ext uri="{FF2B5EF4-FFF2-40B4-BE49-F238E27FC236}">
                <a16:creationId xmlns:a16="http://schemas.microsoft.com/office/drawing/2014/main" id="{90E3D32B-3BAA-6949-B060-B2EBD19067C7}"/>
              </a:ext>
            </a:extLst>
          </p:cNvPr>
          <p:cNvPicPr>
            <a:picLocks noChangeAspect="1"/>
          </p:cNvPicPr>
          <p:nvPr/>
        </p:nvPicPr>
        <p:blipFill>
          <a:blip r:embed="rId3"/>
          <a:stretch>
            <a:fillRect/>
          </a:stretch>
        </p:blipFill>
        <p:spPr>
          <a:xfrm>
            <a:off x="192058" y="2032000"/>
            <a:ext cx="6190599" cy="3513165"/>
          </a:xfrm>
          <a:prstGeom prst="rect">
            <a:avLst/>
          </a:prstGeom>
          <a:noFill/>
        </p:spPr>
      </p:pic>
      <p:sp>
        <p:nvSpPr>
          <p:cNvPr id="24" name="Content Placeholder 3">
            <a:extLst>
              <a:ext uri="{FF2B5EF4-FFF2-40B4-BE49-F238E27FC236}">
                <a16:creationId xmlns:a16="http://schemas.microsoft.com/office/drawing/2014/main" id="{A7A6A513-6591-6878-8D43-D0D842466A0F}"/>
              </a:ext>
            </a:extLst>
          </p:cNvPr>
          <p:cNvSpPr>
            <a:spLocks noGrp="1"/>
          </p:cNvSpPr>
          <p:nvPr>
            <p:ph sz="half" idx="2"/>
          </p:nvPr>
        </p:nvSpPr>
        <p:spPr>
          <a:xfrm>
            <a:off x="6172200" y="1600200"/>
            <a:ext cx="5181600" cy="4572000"/>
          </a:xfrm>
        </p:spPr>
        <p:txBody>
          <a:bodyPr/>
          <a:lstStyle/>
          <a:p>
            <a:r>
              <a:rPr lang="en-US" dirty="0"/>
              <a:t>Bar chart displaying  the Job Posting by </a:t>
            </a:r>
            <a:r>
              <a:rPr lang="en-US" dirty="0" err="1"/>
              <a:t>Technoloy</a:t>
            </a:r>
            <a:r>
              <a:rPr lang="en-US" dirty="0"/>
              <a:t> collected via </a:t>
            </a:r>
            <a:r>
              <a:rPr lang="en-US" dirty="0" err="1"/>
              <a:t>Github</a:t>
            </a:r>
            <a:r>
              <a:rPr lang="en-US" dirty="0"/>
              <a:t> API</a:t>
            </a:r>
          </a:p>
          <a:p>
            <a:pPr marL="0" indent="0">
              <a:buNone/>
            </a:pPr>
            <a:endParaRPr lang="en-US" dirty="0"/>
          </a:p>
        </p:txBody>
      </p:sp>
      <p:sp>
        <p:nvSpPr>
          <p:cNvPr id="10" name="Content Placeholder 2">
            <a:extLst>
              <a:ext uri="{FF2B5EF4-FFF2-40B4-BE49-F238E27FC236}">
                <a16:creationId xmlns:a16="http://schemas.microsoft.com/office/drawing/2014/main" id="{83F79416-0AFB-FC80-07E8-3CF2B4E7E798}"/>
              </a:ext>
            </a:extLst>
          </p:cNvPr>
          <p:cNvSpPr txBox="1">
            <a:spLocks/>
          </p:cNvSpPr>
          <p:nvPr/>
        </p:nvSpPr>
        <p:spPr>
          <a:xfrm>
            <a:off x="914400" y="2191385"/>
            <a:ext cx="10489276" cy="28627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endParaRPr lang="en-US" sz="2200" dirty="0"/>
          </a:p>
        </p:txBody>
      </p:sp>
    </p:spTree>
    <p:custDataLst>
      <p:tags r:id="rId1"/>
    </p:custDataLst>
    <p:extLst>
      <p:ext uri="{BB962C8B-B14F-4D97-AF65-F5344CB8AC3E}">
        <p14:creationId xmlns:p14="http://schemas.microsoft.com/office/powerpoint/2010/main" val="1935373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13BC838-B25A-D37F-BC71-DD617895704C}"/>
              </a:ext>
            </a:extLst>
          </p:cNvPr>
          <p:cNvPicPr>
            <a:picLocks noChangeAspect="1"/>
          </p:cNvPicPr>
          <p:nvPr/>
        </p:nvPicPr>
        <p:blipFill>
          <a:blip r:embed="rId3"/>
          <a:stretch>
            <a:fillRect/>
          </a:stretch>
        </p:blipFill>
        <p:spPr>
          <a:xfrm>
            <a:off x="1450711" y="2025672"/>
            <a:ext cx="3194581" cy="3194581"/>
          </a:xfrm>
          <a:prstGeom prst="rect">
            <a:avLst/>
          </a:prstGeom>
        </p:spPr>
      </p:pic>
      <p:sp>
        <p:nvSpPr>
          <p:cNvPr id="9" name="Title 1">
            <a:extLst>
              <a:ext uri="{FF2B5EF4-FFF2-40B4-BE49-F238E27FC236}">
                <a16:creationId xmlns:a16="http://schemas.microsoft.com/office/drawing/2014/main" id="{EEC79264-7E04-A135-9158-F7EF333AC3D8}"/>
              </a:ext>
            </a:extLst>
          </p:cNvPr>
          <p:cNvSpPr txBox="1">
            <a:spLocks/>
          </p:cNvSpPr>
          <p:nvPr/>
        </p:nvSpPr>
        <p:spPr>
          <a:xfrm>
            <a:off x="782054" y="263810"/>
            <a:ext cx="850852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i="0" kern="1200">
                <a:solidFill>
                  <a:srgbClr val="525252"/>
                </a:solidFill>
                <a:latin typeface="IBM Plex Sans SemiBold" panose="020B0503050203000203" pitchFamily="34" charset="0"/>
                <a:ea typeface="IBM Plex Sans SemiBold" panose="020B0503050203000203" pitchFamily="34" charset="0"/>
                <a:cs typeface="IBM Plex Sans SemiBold" panose="020B0503050203000203" pitchFamily="34" charset="0"/>
              </a:defRPr>
            </a:lvl1pPr>
          </a:lstStyle>
          <a:p>
            <a:r>
              <a:rPr lang="en-US"/>
              <a:t>OUTLINE</a:t>
            </a:r>
            <a:endParaRPr lang="en-US" dirty="0"/>
          </a:p>
        </p:txBody>
      </p:sp>
      <p:sp>
        <p:nvSpPr>
          <p:cNvPr id="10" name="Content Placeholder 2">
            <a:extLst>
              <a:ext uri="{FF2B5EF4-FFF2-40B4-BE49-F238E27FC236}">
                <a16:creationId xmlns:a16="http://schemas.microsoft.com/office/drawing/2014/main" id="{79639434-C7DB-C6DD-28C9-5FE3588C5BC8}"/>
              </a:ext>
            </a:extLst>
          </p:cNvPr>
          <p:cNvSpPr txBox="1">
            <a:spLocks/>
          </p:cNvSpPr>
          <p:nvPr/>
        </p:nvSpPr>
        <p:spPr>
          <a:xfrm>
            <a:off x="6172200" y="1825625"/>
            <a:ext cx="5181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262626"/>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262626"/>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a:t>Executive Summary</a:t>
            </a:r>
          </a:p>
          <a:p>
            <a:r>
              <a:rPr lang="en-US" sz="2200" dirty="0"/>
              <a:t>Introduction</a:t>
            </a:r>
          </a:p>
          <a:p>
            <a:r>
              <a:rPr lang="en-US" sz="2200" dirty="0"/>
              <a:t>Methodology</a:t>
            </a:r>
          </a:p>
          <a:p>
            <a:r>
              <a:rPr lang="en-US" sz="2200" dirty="0"/>
              <a:t>Results</a:t>
            </a:r>
          </a:p>
          <a:p>
            <a:pPr lvl="1"/>
            <a:r>
              <a:rPr lang="en-US" sz="1800" dirty="0"/>
              <a:t>Visualization – Charts</a:t>
            </a:r>
          </a:p>
          <a:p>
            <a:pPr lvl="1"/>
            <a:r>
              <a:rPr lang="en-US" sz="1800" dirty="0"/>
              <a:t>Dashboard</a:t>
            </a:r>
          </a:p>
          <a:p>
            <a:r>
              <a:rPr lang="en-US" sz="2200" dirty="0"/>
              <a:t>Discussion</a:t>
            </a:r>
          </a:p>
          <a:p>
            <a:pPr lvl="1"/>
            <a:r>
              <a:rPr lang="en-US" sz="1800" dirty="0"/>
              <a:t>Findings &amp; Implications</a:t>
            </a:r>
          </a:p>
          <a:p>
            <a:r>
              <a:rPr lang="en-US" sz="2200" dirty="0"/>
              <a:t>Conclusion</a:t>
            </a:r>
          </a:p>
          <a:p>
            <a:r>
              <a:rPr lang="en-US" sz="2200" dirty="0"/>
              <a:t>Appendix</a:t>
            </a:r>
          </a:p>
        </p:txBody>
      </p:sp>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17992DA0-58E4-05C4-71CF-DD740B996440}"/>
                  </a:ext>
                </a:extLst>
              </p14:cNvPr>
              <p14:cNvContentPartPr/>
              <p14:nvPr/>
            </p14:nvContentPartPr>
            <p14:xfrm>
              <a:off x="1889280" y="999312"/>
              <a:ext cx="360" cy="360"/>
            </p14:xfrm>
          </p:contentPart>
        </mc:Choice>
        <mc:Fallback xmlns="">
          <p:pic>
            <p:nvPicPr>
              <p:cNvPr id="11" name="Ink 10">
                <a:extLst>
                  <a:ext uri="{FF2B5EF4-FFF2-40B4-BE49-F238E27FC236}">
                    <a16:creationId xmlns:a16="http://schemas.microsoft.com/office/drawing/2014/main" id="{17992DA0-58E4-05C4-71CF-DD740B996440}"/>
                  </a:ext>
                </a:extLst>
              </p:cNvPr>
              <p:cNvPicPr/>
              <p:nvPr/>
            </p:nvPicPr>
            <p:blipFill>
              <a:blip r:embed="rId5"/>
              <a:stretch>
                <a:fillRect/>
              </a:stretch>
            </p:blipFill>
            <p:spPr>
              <a:xfrm>
                <a:off x="1799280" y="81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482A2257-403C-392A-475C-257A25E95802}"/>
                  </a:ext>
                </a:extLst>
              </p14:cNvPr>
              <p14:cNvContentPartPr/>
              <p14:nvPr/>
            </p14:nvContentPartPr>
            <p14:xfrm>
              <a:off x="2328120" y="962952"/>
              <a:ext cx="360" cy="360"/>
            </p14:xfrm>
          </p:contentPart>
        </mc:Choice>
        <mc:Fallback xmlns="">
          <p:pic>
            <p:nvPicPr>
              <p:cNvPr id="12" name="Ink 11">
                <a:extLst>
                  <a:ext uri="{FF2B5EF4-FFF2-40B4-BE49-F238E27FC236}">
                    <a16:creationId xmlns:a16="http://schemas.microsoft.com/office/drawing/2014/main" id="{482A2257-403C-392A-475C-257A25E95802}"/>
                  </a:ext>
                </a:extLst>
              </p:cNvPr>
              <p:cNvPicPr/>
              <p:nvPr/>
            </p:nvPicPr>
            <p:blipFill>
              <a:blip r:embed="rId5"/>
              <a:stretch>
                <a:fillRect/>
              </a:stretch>
            </p:blipFill>
            <p:spPr>
              <a:xfrm>
                <a:off x="2238120" y="782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D029E5DF-95C3-9324-3430-6C07411D941C}"/>
                  </a:ext>
                </a:extLst>
              </p14:cNvPr>
              <p14:cNvContentPartPr/>
              <p14:nvPr/>
            </p14:nvContentPartPr>
            <p14:xfrm>
              <a:off x="2828160" y="926232"/>
              <a:ext cx="360" cy="360"/>
            </p14:xfrm>
          </p:contentPart>
        </mc:Choice>
        <mc:Fallback xmlns="">
          <p:pic>
            <p:nvPicPr>
              <p:cNvPr id="13" name="Ink 12">
                <a:extLst>
                  <a:ext uri="{FF2B5EF4-FFF2-40B4-BE49-F238E27FC236}">
                    <a16:creationId xmlns:a16="http://schemas.microsoft.com/office/drawing/2014/main" id="{D029E5DF-95C3-9324-3430-6C07411D941C}"/>
                  </a:ext>
                </a:extLst>
              </p:cNvPr>
              <p:cNvPicPr/>
              <p:nvPr/>
            </p:nvPicPr>
            <p:blipFill>
              <a:blip r:embed="rId5"/>
              <a:stretch>
                <a:fillRect/>
              </a:stretch>
            </p:blipFill>
            <p:spPr>
              <a:xfrm>
                <a:off x="2738160" y="74623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51E65F16-DA3B-6993-F729-45193F9CF124}"/>
                  </a:ext>
                </a:extLst>
              </p14:cNvPr>
              <p14:cNvContentPartPr/>
              <p14:nvPr/>
            </p14:nvContentPartPr>
            <p14:xfrm>
              <a:off x="2828160" y="926232"/>
              <a:ext cx="3240" cy="5040"/>
            </p14:xfrm>
          </p:contentPart>
        </mc:Choice>
        <mc:Fallback xmlns="">
          <p:pic>
            <p:nvPicPr>
              <p:cNvPr id="14" name="Ink 13">
                <a:extLst>
                  <a:ext uri="{FF2B5EF4-FFF2-40B4-BE49-F238E27FC236}">
                    <a16:creationId xmlns:a16="http://schemas.microsoft.com/office/drawing/2014/main" id="{51E65F16-DA3B-6993-F729-45193F9CF124}"/>
                  </a:ext>
                </a:extLst>
              </p:cNvPr>
              <p:cNvPicPr/>
              <p:nvPr/>
            </p:nvPicPr>
            <p:blipFill>
              <a:blip r:embed="rId9"/>
              <a:stretch>
                <a:fillRect/>
              </a:stretch>
            </p:blipFill>
            <p:spPr>
              <a:xfrm>
                <a:off x="2738160" y="758232"/>
                <a:ext cx="182880" cy="34070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DA4954AB-7AA6-D07E-B72B-071B959556E6}"/>
                  </a:ext>
                </a:extLst>
              </p14:cNvPr>
              <p14:cNvContentPartPr/>
              <p14:nvPr/>
            </p14:nvContentPartPr>
            <p14:xfrm>
              <a:off x="7266240" y="2888952"/>
              <a:ext cx="360" cy="360"/>
            </p14:xfrm>
          </p:contentPart>
        </mc:Choice>
        <mc:Fallback xmlns="">
          <p:pic>
            <p:nvPicPr>
              <p:cNvPr id="15" name="Ink 14">
                <a:extLst>
                  <a:ext uri="{FF2B5EF4-FFF2-40B4-BE49-F238E27FC236}">
                    <a16:creationId xmlns:a16="http://schemas.microsoft.com/office/drawing/2014/main" id="{DA4954AB-7AA6-D07E-B72B-071B959556E6}"/>
                  </a:ext>
                </a:extLst>
              </p:cNvPr>
              <p:cNvPicPr/>
              <p:nvPr/>
            </p:nvPicPr>
            <p:blipFill>
              <a:blip r:embed="rId5"/>
              <a:stretch>
                <a:fillRect/>
              </a:stretch>
            </p:blipFill>
            <p:spPr>
              <a:xfrm>
                <a:off x="7176240" y="2708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4C9430D9-2989-125F-94DC-1DA2D66BDD55}"/>
                  </a:ext>
                </a:extLst>
              </p14:cNvPr>
              <p14:cNvContentPartPr/>
              <p14:nvPr/>
            </p14:nvContentPartPr>
            <p14:xfrm>
              <a:off x="7266240" y="2888952"/>
              <a:ext cx="360" cy="360"/>
            </p14:xfrm>
          </p:contentPart>
        </mc:Choice>
        <mc:Fallback xmlns="">
          <p:pic>
            <p:nvPicPr>
              <p:cNvPr id="16" name="Ink 15">
                <a:extLst>
                  <a:ext uri="{FF2B5EF4-FFF2-40B4-BE49-F238E27FC236}">
                    <a16:creationId xmlns:a16="http://schemas.microsoft.com/office/drawing/2014/main" id="{4C9430D9-2989-125F-94DC-1DA2D66BDD55}"/>
                  </a:ext>
                </a:extLst>
              </p:cNvPr>
              <p:cNvPicPr/>
              <p:nvPr/>
            </p:nvPicPr>
            <p:blipFill>
              <a:blip r:embed="rId5"/>
              <a:stretch>
                <a:fillRect/>
              </a:stretch>
            </p:blipFill>
            <p:spPr>
              <a:xfrm>
                <a:off x="7176240" y="2708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009380E8-5542-6CEB-DEF5-1F0E98FBDFC2}"/>
                  </a:ext>
                </a:extLst>
              </p14:cNvPr>
              <p14:cNvContentPartPr/>
              <p14:nvPr/>
            </p14:nvContentPartPr>
            <p14:xfrm>
              <a:off x="7266240" y="2888952"/>
              <a:ext cx="360" cy="360"/>
            </p14:xfrm>
          </p:contentPart>
        </mc:Choice>
        <mc:Fallback xmlns="">
          <p:pic>
            <p:nvPicPr>
              <p:cNvPr id="17" name="Ink 16">
                <a:extLst>
                  <a:ext uri="{FF2B5EF4-FFF2-40B4-BE49-F238E27FC236}">
                    <a16:creationId xmlns:a16="http://schemas.microsoft.com/office/drawing/2014/main" id="{009380E8-5542-6CEB-DEF5-1F0E98FBDFC2}"/>
                  </a:ext>
                </a:extLst>
              </p:cNvPr>
              <p:cNvPicPr/>
              <p:nvPr/>
            </p:nvPicPr>
            <p:blipFill>
              <a:blip r:embed="rId5"/>
              <a:stretch>
                <a:fillRect/>
              </a:stretch>
            </p:blipFill>
            <p:spPr>
              <a:xfrm>
                <a:off x="7176240" y="2708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73A9B50E-8658-465E-AEAA-D97CD87BB40D}"/>
                  </a:ext>
                </a:extLst>
              </p14:cNvPr>
              <p14:cNvContentPartPr/>
              <p14:nvPr/>
            </p14:nvContentPartPr>
            <p14:xfrm>
              <a:off x="7266240" y="2888952"/>
              <a:ext cx="360" cy="360"/>
            </p14:xfrm>
          </p:contentPart>
        </mc:Choice>
        <mc:Fallback xmlns="">
          <p:pic>
            <p:nvPicPr>
              <p:cNvPr id="18" name="Ink 17">
                <a:extLst>
                  <a:ext uri="{FF2B5EF4-FFF2-40B4-BE49-F238E27FC236}">
                    <a16:creationId xmlns:a16="http://schemas.microsoft.com/office/drawing/2014/main" id="{73A9B50E-8658-465E-AEAA-D97CD87BB40D}"/>
                  </a:ext>
                </a:extLst>
              </p:cNvPr>
              <p:cNvPicPr/>
              <p:nvPr/>
            </p:nvPicPr>
            <p:blipFill>
              <a:blip r:embed="rId5"/>
              <a:stretch>
                <a:fillRect/>
              </a:stretch>
            </p:blipFill>
            <p:spPr>
              <a:xfrm>
                <a:off x="7176240" y="2708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329C95BA-F81E-F99B-4BF2-F62AECFA21A6}"/>
                  </a:ext>
                </a:extLst>
              </p14:cNvPr>
              <p14:cNvContentPartPr/>
              <p14:nvPr/>
            </p14:nvContentPartPr>
            <p14:xfrm>
              <a:off x="6680880" y="2877072"/>
              <a:ext cx="360" cy="360"/>
            </p14:xfrm>
          </p:contentPart>
        </mc:Choice>
        <mc:Fallback xmlns="">
          <p:pic>
            <p:nvPicPr>
              <p:cNvPr id="19" name="Ink 18">
                <a:extLst>
                  <a:ext uri="{FF2B5EF4-FFF2-40B4-BE49-F238E27FC236}">
                    <a16:creationId xmlns:a16="http://schemas.microsoft.com/office/drawing/2014/main" id="{329C95BA-F81E-F99B-4BF2-F62AECFA21A6}"/>
                  </a:ext>
                </a:extLst>
              </p:cNvPr>
              <p:cNvPicPr/>
              <p:nvPr/>
            </p:nvPicPr>
            <p:blipFill>
              <a:blip r:embed="rId5"/>
              <a:stretch>
                <a:fillRect/>
              </a:stretch>
            </p:blipFill>
            <p:spPr>
              <a:xfrm>
                <a:off x="6590880" y="2697072"/>
                <a:ext cx="180000" cy="360000"/>
              </a:xfrm>
              <a:prstGeom prst="rect">
                <a:avLst/>
              </a:prstGeom>
            </p:spPr>
          </p:pic>
        </mc:Fallback>
      </mc:AlternateContent>
    </p:spTree>
    <p:custDataLst>
      <p:tags r:id="rId1"/>
    </p:custDataLst>
    <p:extLst>
      <p:ext uri="{BB962C8B-B14F-4D97-AF65-F5344CB8AC3E}">
        <p14:creationId xmlns:p14="http://schemas.microsoft.com/office/powerpoint/2010/main" val="14532411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6DB558-7141-B0CE-D399-712C1073BFD7}"/>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12CF5900-71B3-70B0-7CF1-4A1C535AD04B}"/>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i="0" kern="1200">
                <a:latin typeface="IBM Plex Sans SemiBold" panose="020B0503050203000203" pitchFamily="34" charset="0"/>
                <a:ea typeface="IBM Plex Sans SemiBold" panose="020B0503050203000203" pitchFamily="34" charset="0"/>
                <a:cs typeface="IBM Plex Sans SemiBold" panose="020B0503050203000203" pitchFamily="34" charset="0"/>
              </a:rPr>
              <a:t>POPULAR LANGUAGES</a:t>
            </a:r>
          </a:p>
        </p:txBody>
      </p:sp>
      <p:sp>
        <p:nvSpPr>
          <p:cNvPr id="7" name="Content Placeholder 2">
            <a:extLst>
              <a:ext uri="{FF2B5EF4-FFF2-40B4-BE49-F238E27FC236}">
                <a16:creationId xmlns:a16="http://schemas.microsoft.com/office/drawing/2014/main" id="{95B1AABA-34AF-B1F5-3C7F-11AEB9E03637}"/>
              </a:ext>
            </a:extLst>
          </p:cNvPr>
          <p:cNvSpPr txBox="1">
            <a:spLocks/>
          </p:cNvSpPr>
          <p:nvPr/>
        </p:nvSpPr>
        <p:spPr>
          <a:xfrm>
            <a:off x="838200" y="1600200"/>
            <a:ext cx="5181600" cy="4572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Bar chart displaying popular languages and their average annual salary. This data set is the result  of web scraping  </a:t>
            </a:r>
            <a:r>
              <a:rPr lang="en-US" dirty="0" err="1"/>
              <a:t>Github</a:t>
            </a:r>
            <a:r>
              <a:rPr lang="en-US" dirty="0"/>
              <a:t> jobs data , which was saved  a csv file format.</a:t>
            </a:r>
          </a:p>
        </p:txBody>
      </p:sp>
      <p:pic>
        <p:nvPicPr>
          <p:cNvPr id="5" name="Picture 4">
            <a:extLst>
              <a:ext uri="{FF2B5EF4-FFF2-40B4-BE49-F238E27FC236}">
                <a16:creationId xmlns:a16="http://schemas.microsoft.com/office/drawing/2014/main" id="{316F1C08-8639-16E2-BDCE-544376E66E8A}"/>
              </a:ext>
            </a:extLst>
          </p:cNvPr>
          <p:cNvPicPr>
            <a:picLocks noChangeAspect="1"/>
          </p:cNvPicPr>
          <p:nvPr/>
        </p:nvPicPr>
        <p:blipFill>
          <a:blip r:embed="rId3"/>
          <a:stretch>
            <a:fillRect/>
          </a:stretch>
        </p:blipFill>
        <p:spPr>
          <a:xfrm>
            <a:off x="6172200" y="2415921"/>
            <a:ext cx="5181600" cy="2940558"/>
          </a:xfrm>
          <a:prstGeom prst="rect">
            <a:avLst/>
          </a:prstGeom>
          <a:noFill/>
        </p:spPr>
      </p:pic>
    </p:spTree>
    <p:custDataLst>
      <p:tags r:id="rId1"/>
    </p:custDataLst>
    <p:extLst>
      <p:ext uri="{BB962C8B-B14F-4D97-AF65-F5344CB8AC3E}">
        <p14:creationId xmlns:p14="http://schemas.microsoft.com/office/powerpoint/2010/main" val="1945902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48DC5-8A48-2A34-31B9-FC8CB168CAED}"/>
              </a:ext>
            </a:extLst>
          </p:cNvPr>
          <p:cNvSpPr>
            <a:spLocks noGrp="1"/>
          </p:cNvSpPr>
          <p:nvPr>
            <p:ph type="title"/>
          </p:nvPr>
        </p:nvSpPr>
        <p:spPr>
          <a:xfrm>
            <a:off x="733926" y="304965"/>
            <a:ext cx="8565109" cy="1325563"/>
          </a:xfrm>
        </p:spPr>
        <p:txBody>
          <a:bodyPr anchor="ctr">
            <a:normAutofit/>
          </a:bodyPr>
          <a:lstStyle/>
          <a:p>
            <a:r>
              <a:rPr lang="en-US" dirty="0"/>
              <a:t>EXECUTIVE SUMMARY</a:t>
            </a:r>
          </a:p>
        </p:txBody>
      </p:sp>
      <p:sp>
        <p:nvSpPr>
          <p:cNvPr id="3" name="Content Placeholder 2">
            <a:extLst>
              <a:ext uri="{FF2B5EF4-FFF2-40B4-BE49-F238E27FC236}">
                <a16:creationId xmlns:a16="http://schemas.microsoft.com/office/drawing/2014/main" id="{06B44109-938A-7A63-C3A8-FDDB5C799EA5}"/>
              </a:ext>
            </a:extLst>
          </p:cNvPr>
          <p:cNvSpPr txBox="1">
            <a:spLocks/>
          </p:cNvSpPr>
          <p:nvPr/>
        </p:nvSpPr>
        <p:spPr>
          <a:xfrm>
            <a:off x="4285075" y="1825624"/>
            <a:ext cx="7068725" cy="446544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a:t> As the global IT sector is continuously changing technologies , to remain competitive , it important regularly analyzes data to help identify future skill requirements </a:t>
            </a:r>
          </a:p>
          <a:p>
            <a:r>
              <a:rPr lang="en-US" sz="2200" dirty="0"/>
              <a:t>Collecting data from various sources</a:t>
            </a:r>
          </a:p>
          <a:p>
            <a:pPr lvl="1"/>
            <a:r>
              <a:rPr lang="en-US" sz="1800" dirty="0"/>
              <a:t>Job postings</a:t>
            </a:r>
          </a:p>
          <a:p>
            <a:pPr lvl="1"/>
            <a:r>
              <a:rPr lang="en-US" sz="1800" dirty="0"/>
              <a:t>Training portals</a:t>
            </a:r>
          </a:p>
          <a:p>
            <a:pPr lvl="1"/>
            <a:r>
              <a:rPr lang="en-US" sz="1800" dirty="0"/>
              <a:t>Surveys</a:t>
            </a:r>
          </a:p>
          <a:p>
            <a:r>
              <a:rPr lang="en-US" sz="2200" dirty="0"/>
              <a:t>The data showed that </a:t>
            </a:r>
            <a:r>
              <a:rPr lang="en-US" sz="2200" dirty="0" err="1"/>
              <a:t>Javascript</a:t>
            </a:r>
            <a:r>
              <a:rPr lang="en-US" sz="2200" dirty="0"/>
              <a:t> is currently the most popular programming language and predicted to remain so in the future. MySQL  is  currently the most worked with database, but </a:t>
            </a:r>
            <a:r>
              <a:rPr lang="en-US" sz="2200" dirty="0" err="1"/>
              <a:t>Postgre</a:t>
            </a:r>
            <a:r>
              <a:rPr lang="en-US" sz="2200" dirty="0"/>
              <a:t> SQL is projected to take that spot</a:t>
            </a:r>
          </a:p>
          <a:p>
            <a:r>
              <a:rPr lang="en-US" sz="2200" dirty="0"/>
              <a:t>Looking into the present demand landscape , dashboards were used to better highlight  the followings areas ; </a:t>
            </a:r>
            <a:r>
              <a:rPr lang="en-GB" sz="1600" b="1" i="0" dirty="0">
                <a:solidFill>
                  <a:srgbClr val="1F1F1F"/>
                </a:solidFill>
                <a:effectLst/>
                <a:latin typeface="var(--cds-font-family-source-sans-pro)"/>
              </a:rPr>
              <a:t>Current Technology Usage, Future Technology Trends &amp;  Demographics</a:t>
            </a:r>
          </a:p>
          <a:p>
            <a:endParaRPr lang="en-US" sz="2200" dirty="0"/>
          </a:p>
        </p:txBody>
      </p:sp>
      <p:pic>
        <p:nvPicPr>
          <p:cNvPr id="7" name="Picture 6">
            <a:extLst>
              <a:ext uri="{FF2B5EF4-FFF2-40B4-BE49-F238E27FC236}">
                <a16:creationId xmlns:a16="http://schemas.microsoft.com/office/drawing/2014/main" id="{DA6795A9-FE70-B337-8B17-B79ACA60A9C1}"/>
              </a:ext>
            </a:extLst>
          </p:cNvPr>
          <p:cNvPicPr>
            <a:picLocks noChangeAspect="1"/>
          </p:cNvPicPr>
          <p:nvPr/>
        </p:nvPicPr>
        <p:blipFill>
          <a:blip r:embed="rId3"/>
          <a:stretch>
            <a:fillRect/>
          </a:stretch>
        </p:blipFill>
        <p:spPr>
          <a:xfrm>
            <a:off x="1090494" y="2302762"/>
            <a:ext cx="3194581" cy="3194581"/>
          </a:xfrm>
          <a:prstGeom prst="rect">
            <a:avLst/>
          </a:prstGeom>
        </p:spPr>
      </p:pic>
    </p:spTree>
    <p:custDataLst>
      <p:tags r:id="rId1"/>
    </p:custDataLst>
    <p:extLst>
      <p:ext uri="{BB962C8B-B14F-4D97-AF65-F5344CB8AC3E}">
        <p14:creationId xmlns:p14="http://schemas.microsoft.com/office/powerpoint/2010/main" val="1555385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76FB0-8465-86A8-332A-32CC35A5D2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B7DC8D-244C-F7EC-5F66-ACB99A7D61C9}"/>
              </a:ext>
            </a:extLst>
          </p:cNvPr>
          <p:cNvSpPr>
            <a:spLocks noGrp="1"/>
          </p:cNvSpPr>
          <p:nvPr>
            <p:ph type="title"/>
          </p:nvPr>
        </p:nvSpPr>
        <p:spPr>
          <a:xfrm>
            <a:off x="770021" y="365125"/>
            <a:ext cx="7647865" cy="1325563"/>
          </a:xfrm>
        </p:spPr>
        <p:txBody>
          <a:bodyPr anchor="ctr">
            <a:normAutofit/>
          </a:bodyPr>
          <a:lstStyle/>
          <a:p>
            <a:r>
              <a:rPr lang="en-US" dirty="0"/>
              <a:t>INTRODUCTION</a:t>
            </a:r>
          </a:p>
        </p:txBody>
      </p:sp>
      <p:pic>
        <p:nvPicPr>
          <p:cNvPr id="3" name="Picture 2">
            <a:extLst>
              <a:ext uri="{FF2B5EF4-FFF2-40B4-BE49-F238E27FC236}">
                <a16:creationId xmlns:a16="http://schemas.microsoft.com/office/drawing/2014/main" id="{BBCC879F-E713-B75A-D2DE-0953EB0EA469}"/>
              </a:ext>
            </a:extLst>
          </p:cNvPr>
          <p:cNvPicPr>
            <a:picLocks noChangeAspect="1"/>
          </p:cNvPicPr>
          <p:nvPr/>
        </p:nvPicPr>
        <p:blipFill>
          <a:blip r:embed="rId3"/>
          <a:stretch>
            <a:fillRect/>
          </a:stretch>
        </p:blipFill>
        <p:spPr>
          <a:xfrm>
            <a:off x="994347" y="2262036"/>
            <a:ext cx="3054361" cy="3054361"/>
          </a:xfrm>
          <a:prstGeom prst="rect">
            <a:avLst/>
          </a:prstGeom>
        </p:spPr>
      </p:pic>
      <p:sp>
        <p:nvSpPr>
          <p:cNvPr id="4" name="Content Placeholder 2">
            <a:extLst>
              <a:ext uri="{FF2B5EF4-FFF2-40B4-BE49-F238E27FC236}">
                <a16:creationId xmlns:a16="http://schemas.microsoft.com/office/drawing/2014/main" id="{ED35578F-30C9-4905-FD4E-7366FEFAEA7F}"/>
              </a:ext>
            </a:extLst>
          </p:cNvPr>
          <p:cNvSpPr txBox="1">
            <a:spLocks/>
          </p:cNvSpPr>
          <p:nvPr/>
        </p:nvSpPr>
        <p:spPr>
          <a:xfrm>
            <a:off x="4285075" y="1825625"/>
            <a:ext cx="706872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a:solidFill>
                  <a:schemeClr val="tx1"/>
                </a:solidFill>
              </a:rPr>
              <a:t>The focus of this report to offer an insight into emerging skills and technologies. Highlighting current and future trends.</a:t>
            </a:r>
          </a:p>
          <a:p>
            <a:r>
              <a:rPr lang="en-US" sz="2200" dirty="0">
                <a:solidFill>
                  <a:schemeClr val="tx1"/>
                </a:solidFill>
              </a:rPr>
              <a:t>The following questions were investigated:</a:t>
            </a:r>
          </a:p>
          <a:p>
            <a:pPr lvl="1"/>
            <a:r>
              <a:rPr lang="en-GB" sz="1800" dirty="0">
                <a:solidFill>
                  <a:schemeClr val="tx1"/>
                </a:solidFill>
              </a:rPr>
              <a:t>What are the top programming languages in demand?</a:t>
            </a:r>
          </a:p>
          <a:p>
            <a:pPr lvl="1"/>
            <a:r>
              <a:rPr lang="en-GB" sz="1800" dirty="0">
                <a:solidFill>
                  <a:schemeClr val="tx1"/>
                </a:solidFill>
              </a:rPr>
              <a:t>What are the top database skills in demand?</a:t>
            </a:r>
          </a:p>
          <a:p>
            <a:pPr lvl="1"/>
            <a:r>
              <a:rPr lang="en-GB" sz="1800" dirty="0">
                <a:solidFill>
                  <a:schemeClr val="tx1"/>
                </a:solidFill>
              </a:rPr>
              <a:t>What are the popular IDEs?</a:t>
            </a:r>
          </a:p>
          <a:p>
            <a:r>
              <a:rPr lang="en-US" sz="2200" dirty="0">
                <a:solidFill>
                  <a:schemeClr val="tx1"/>
                </a:solidFill>
              </a:rPr>
              <a:t>The target of these findings are highly experienced IT consultants/professionals and  those interested in changing technologies and remaining competitive within the industry. </a:t>
            </a:r>
            <a:endParaRPr lang="en-GB" sz="1800" dirty="0">
              <a:solidFill>
                <a:schemeClr val="tx1"/>
              </a:solidFill>
            </a:endParaRPr>
          </a:p>
          <a:p>
            <a:pPr marL="457200" lvl="1" indent="0">
              <a:buNone/>
            </a:pPr>
            <a:endParaRPr lang="en-GB" sz="1800" dirty="0">
              <a:solidFill>
                <a:schemeClr val="tx1"/>
              </a:solidFill>
            </a:endParaRPr>
          </a:p>
        </p:txBody>
      </p:sp>
    </p:spTree>
    <p:custDataLst>
      <p:tags r:id="rId1"/>
    </p:custDataLst>
    <p:extLst>
      <p:ext uri="{BB962C8B-B14F-4D97-AF65-F5344CB8AC3E}">
        <p14:creationId xmlns:p14="http://schemas.microsoft.com/office/powerpoint/2010/main" val="2040863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1DCFD-8450-17AD-05D4-229BA1C66C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5AB7E7-7534-10CB-A359-88015C285B97}"/>
              </a:ext>
            </a:extLst>
          </p:cNvPr>
          <p:cNvSpPr>
            <a:spLocks noGrp="1"/>
          </p:cNvSpPr>
          <p:nvPr>
            <p:ph type="title"/>
          </p:nvPr>
        </p:nvSpPr>
        <p:spPr>
          <a:xfrm>
            <a:off x="782053" y="376642"/>
            <a:ext cx="7230723" cy="1325563"/>
          </a:xfrm>
        </p:spPr>
        <p:txBody>
          <a:bodyPr anchor="ctr">
            <a:normAutofit/>
          </a:bodyPr>
          <a:lstStyle/>
          <a:p>
            <a:r>
              <a:rPr lang="en-US"/>
              <a:t>METHODOLOGY</a:t>
            </a:r>
            <a:endParaRPr lang="en-US" dirty="0"/>
          </a:p>
        </p:txBody>
      </p:sp>
      <p:sp>
        <p:nvSpPr>
          <p:cNvPr id="3" name="Content Placeholder 2">
            <a:extLst>
              <a:ext uri="{FF2B5EF4-FFF2-40B4-BE49-F238E27FC236}">
                <a16:creationId xmlns:a16="http://schemas.microsoft.com/office/drawing/2014/main" id="{5EF8C842-232A-AE37-3471-90353781809D}"/>
              </a:ext>
            </a:extLst>
          </p:cNvPr>
          <p:cNvSpPr txBox="1">
            <a:spLocks/>
          </p:cNvSpPr>
          <p:nvPr/>
        </p:nvSpPr>
        <p:spPr>
          <a:xfrm>
            <a:off x="3230881" y="1532709"/>
            <a:ext cx="8122920" cy="4644254"/>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b="1" dirty="0"/>
              <a:t>Data Collection</a:t>
            </a:r>
            <a:r>
              <a:rPr lang="en-US" sz="2200" dirty="0"/>
              <a:t>- by scraping </a:t>
            </a:r>
            <a:r>
              <a:rPr lang="en-GB" sz="2200" dirty="0"/>
              <a:t> internet web sites and accessing APIs to collect data in various formats like .csv files, excel sheets, and databases. This included  job availability across diverse locations for different technologies which  was gathered from </a:t>
            </a:r>
            <a:r>
              <a:rPr lang="en-GB" sz="2200" dirty="0" err="1"/>
              <a:t>Github</a:t>
            </a:r>
            <a:r>
              <a:rPr lang="en-GB" sz="2200" dirty="0"/>
              <a:t> Jobs API on Python.</a:t>
            </a:r>
          </a:p>
          <a:p>
            <a:pPr marL="0" indent="0">
              <a:buNone/>
            </a:pPr>
            <a:endParaRPr lang="en-US" sz="2200" dirty="0"/>
          </a:p>
          <a:p>
            <a:r>
              <a:rPr lang="en-GB" sz="2200" b="1" dirty="0"/>
              <a:t>Data Wrangling - </a:t>
            </a:r>
            <a:r>
              <a:rPr lang="en-GB" sz="2200" dirty="0"/>
              <a:t>or Munging is a process in which we clean up the data set and make it ready for data analysis. By performing  the following tasks:</a:t>
            </a:r>
          </a:p>
          <a:p>
            <a:pPr lvl="1"/>
            <a:r>
              <a:rPr lang="en-GB" sz="1800" dirty="0"/>
              <a:t>Identify duplicate rows in the data frame.</a:t>
            </a:r>
          </a:p>
          <a:p>
            <a:pPr lvl="1"/>
            <a:r>
              <a:rPr lang="en-GB" sz="1800" dirty="0"/>
              <a:t>Remove duplicate rows from the </a:t>
            </a:r>
            <a:r>
              <a:rPr lang="en-GB" sz="1800" dirty="0" err="1"/>
              <a:t>dataframe</a:t>
            </a:r>
            <a:r>
              <a:rPr lang="en-GB" sz="1800" dirty="0"/>
              <a:t>.</a:t>
            </a:r>
          </a:p>
          <a:p>
            <a:pPr lvl="1"/>
            <a:r>
              <a:rPr lang="en-GB" sz="1800" dirty="0"/>
              <a:t>Find the number of missing values for all columns.</a:t>
            </a:r>
          </a:p>
          <a:p>
            <a:pPr lvl="1"/>
            <a:r>
              <a:rPr lang="en-GB" sz="1800" dirty="0"/>
              <a:t>Find the value counts for the column "Employment".</a:t>
            </a:r>
          </a:p>
          <a:p>
            <a:pPr lvl="1"/>
            <a:r>
              <a:rPr lang="en-GB" sz="1800" dirty="0"/>
              <a:t>Normalize the data using two existing columns. </a:t>
            </a:r>
          </a:p>
          <a:p>
            <a:pPr marL="457200" lvl="1" indent="0">
              <a:buNone/>
            </a:pPr>
            <a:endParaRPr lang="en-GB" sz="1800" dirty="0"/>
          </a:p>
          <a:p>
            <a:r>
              <a:rPr lang="en-US" sz="2200" b="1" dirty="0"/>
              <a:t>Exploratory Data Analysis-</a:t>
            </a:r>
            <a:r>
              <a:rPr lang="en-GB" sz="2200" dirty="0"/>
              <a:t>After cleaning the dataset, this was carried to find  distribution of data, presence of outliers and also determine the correlation between different columns in the dataset. A new </a:t>
            </a:r>
            <a:r>
              <a:rPr lang="en-GB" sz="2200" dirty="0" err="1"/>
              <a:t>dataframe</a:t>
            </a:r>
            <a:r>
              <a:rPr lang="en-GB" sz="2200" dirty="0"/>
              <a:t> was created for further analysis.</a:t>
            </a:r>
          </a:p>
          <a:p>
            <a:pPr marL="0" indent="0">
              <a:buNone/>
            </a:pPr>
            <a:endParaRPr lang="en-US" sz="2200" dirty="0"/>
          </a:p>
          <a:p>
            <a:r>
              <a:rPr lang="en-US" sz="2200" b="1" dirty="0"/>
              <a:t>Data visualization </a:t>
            </a:r>
            <a:r>
              <a:rPr lang="en-US" sz="2200" dirty="0"/>
              <a:t>–</a:t>
            </a:r>
            <a:r>
              <a:rPr lang="en-GB" sz="2200" dirty="0"/>
              <a:t>Visualizations were created  with the Stack Overflow Developer Survey 2019 dataset. Such as histograms, scatter plots , bubble or boxplot, pie chart, bar chart, and stacked chart . To effectively  show the distribution , correlations ,medians and counts within the dataset.</a:t>
            </a:r>
          </a:p>
          <a:p>
            <a:pPr marL="0" indent="0">
              <a:buNone/>
            </a:pPr>
            <a:endParaRPr lang="en-GB" sz="2200" dirty="0"/>
          </a:p>
          <a:p>
            <a:r>
              <a:rPr lang="en-GB" sz="2200" b="1" dirty="0"/>
              <a:t>Dashboard</a:t>
            </a:r>
            <a:r>
              <a:rPr lang="en-GB" sz="2200" dirty="0"/>
              <a:t>- Kaggle survey 2023 data was used  to create the Google Looker Studio  dashboard tabs. That cover Current Technology Usage, Future Technology Trends &amp; Demographics. Giving insights into  the top languages , platforms , databases , web frameworks and demographic information.</a:t>
            </a:r>
            <a:endParaRPr lang="en-US" sz="2200" dirty="0"/>
          </a:p>
        </p:txBody>
      </p:sp>
      <p:pic>
        <p:nvPicPr>
          <p:cNvPr id="5" name="Picture 4">
            <a:extLst>
              <a:ext uri="{FF2B5EF4-FFF2-40B4-BE49-F238E27FC236}">
                <a16:creationId xmlns:a16="http://schemas.microsoft.com/office/drawing/2014/main" id="{C17376A6-E5E1-AEB6-F498-8E32DF4AE922}"/>
              </a:ext>
            </a:extLst>
          </p:cNvPr>
          <p:cNvPicPr>
            <a:picLocks noChangeAspect="1"/>
          </p:cNvPicPr>
          <p:nvPr/>
        </p:nvPicPr>
        <p:blipFill>
          <a:blip r:embed="rId3"/>
          <a:stretch>
            <a:fillRect/>
          </a:stretch>
        </p:blipFill>
        <p:spPr>
          <a:xfrm>
            <a:off x="59961" y="2459454"/>
            <a:ext cx="3238940" cy="1687096"/>
          </a:xfrm>
          <a:prstGeom prst="rect">
            <a:avLst/>
          </a:prstGeom>
        </p:spPr>
      </p:pic>
    </p:spTree>
    <p:custDataLst>
      <p:tags r:id="rId1"/>
    </p:custDataLst>
    <p:extLst>
      <p:ext uri="{BB962C8B-B14F-4D97-AF65-F5344CB8AC3E}">
        <p14:creationId xmlns:p14="http://schemas.microsoft.com/office/powerpoint/2010/main" val="3791692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3F900-F166-BEB7-F740-8C872536DC1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EDD19E8-E720-B5D4-F522-5784219D54F4}"/>
              </a:ext>
            </a:extLst>
          </p:cNvPr>
          <p:cNvPicPr>
            <a:picLocks noChangeAspect="1"/>
          </p:cNvPicPr>
          <p:nvPr/>
        </p:nvPicPr>
        <p:blipFill>
          <a:blip r:embed="rId3"/>
          <a:srcRect t="19686" r="2" b="14341"/>
          <a:stretch/>
        </p:blipFill>
        <p:spPr>
          <a:xfrm>
            <a:off x="777568" y="548639"/>
            <a:ext cx="11414432" cy="4857205"/>
          </a:xfrm>
          <a:prstGeom prst="rect">
            <a:avLst/>
          </a:prstGeom>
          <a:noFill/>
        </p:spPr>
      </p:pic>
      <p:sp>
        <p:nvSpPr>
          <p:cNvPr id="3" name="Content Placeholder 2">
            <a:extLst>
              <a:ext uri="{FF2B5EF4-FFF2-40B4-BE49-F238E27FC236}">
                <a16:creationId xmlns:a16="http://schemas.microsoft.com/office/drawing/2014/main" id="{27E1D05E-A3D3-356F-EB51-94E7A1AE2A61}"/>
              </a:ext>
            </a:extLst>
          </p:cNvPr>
          <p:cNvSpPr txBox="1">
            <a:spLocks/>
          </p:cNvSpPr>
          <p:nvPr/>
        </p:nvSpPr>
        <p:spPr>
          <a:xfrm>
            <a:off x="1043114" y="1825625"/>
            <a:ext cx="706872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endParaRPr lang="en-US" sz="1800"/>
          </a:p>
          <a:p>
            <a:pPr marL="0" indent="0">
              <a:buFont typeface="Arial"/>
              <a:buNone/>
            </a:pPr>
            <a:endParaRPr lang="en-US" sz="1800"/>
          </a:p>
          <a:p>
            <a:pPr marL="0" indent="0">
              <a:buFont typeface="Arial"/>
              <a:buNone/>
            </a:pPr>
            <a:endParaRPr lang="en-US" sz="1800" dirty="0"/>
          </a:p>
        </p:txBody>
      </p:sp>
    </p:spTree>
    <p:custDataLst>
      <p:tags r:id="rId1"/>
    </p:custDataLst>
    <p:extLst>
      <p:ext uri="{BB962C8B-B14F-4D97-AF65-F5344CB8AC3E}">
        <p14:creationId xmlns:p14="http://schemas.microsoft.com/office/powerpoint/2010/main" val="2215908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27A2E-C667-F6D3-A1E3-47F70603EABA}"/>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5539A591-4DF0-3912-FF72-3FD0BD7B9C1F}"/>
              </a:ext>
            </a:extLst>
          </p:cNvPr>
          <p:cNvSpPr>
            <a:spLocks noGrp="1"/>
          </p:cNvSpPr>
          <p:nvPr>
            <p:ph type="title"/>
          </p:nvPr>
        </p:nvSpPr>
        <p:spPr>
          <a:xfrm>
            <a:off x="838200" y="365125"/>
            <a:ext cx="10515600" cy="1325563"/>
          </a:xfrm>
        </p:spPr>
        <p:txBody>
          <a:bodyPr/>
          <a:lstStyle/>
          <a:p>
            <a:r>
              <a:rPr lang="en-US" dirty="0"/>
              <a:t>PROGRAMMING LANGUAGE TRENDS</a:t>
            </a:r>
          </a:p>
        </p:txBody>
      </p:sp>
      <p:sp>
        <p:nvSpPr>
          <p:cNvPr id="8" name="Content Placeholder 2">
            <a:extLst>
              <a:ext uri="{FF2B5EF4-FFF2-40B4-BE49-F238E27FC236}">
                <a16:creationId xmlns:a16="http://schemas.microsoft.com/office/drawing/2014/main" id="{54B8C8AD-F58A-1F17-9CA2-E737E1949923}"/>
              </a:ext>
            </a:extLst>
          </p:cNvPr>
          <p:cNvSpPr>
            <a:spLocks noGrp="1"/>
          </p:cNvSpPr>
          <p:nvPr>
            <p:ph sz="half" idx="1"/>
          </p:nvPr>
        </p:nvSpPr>
        <p:spPr>
          <a:xfrm>
            <a:off x="813816" y="1825625"/>
            <a:ext cx="2228642" cy="501939"/>
          </a:xfrm>
        </p:spPr>
        <p:txBody>
          <a:bodyPr/>
          <a:lstStyle/>
          <a:p>
            <a:pPr marL="0" indent="0">
              <a:buNone/>
            </a:pPr>
            <a:r>
              <a:rPr lang="en-US" dirty="0"/>
              <a:t>Current Year</a:t>
            </a:r>
          </a:p>
        </p:txBody>
      </p:sp>
      <p:sp>
        <p:nvSpPr>
          <p:cNvPr id="9" name="Content Placeholder 3">
            <a:extLst>
              <a:ext uri="{FF2B5EF4-FFF2-40B4-BE49-F238E27FC236}">
                <a16:creationId xmlns:a16="http://schemas.microsoft.com/office/drawing/2014/main" id="{D9FB3B79-D3E9-99FC-ECF2-28CCBF64752F}"/>
              </a:ext>
            </a:extLst>
          </p:cNvPr>
          <p:cNvSpPr>
            <a:spLocks noGrp="1"/>
          </p:cNvSpPr>
          <p:nvPr>
            <p:ph sz="half" idx="2"/>
          </p:nvPr>
        </p:nvSpPr>
        <p:spPr>
          <a:xfrm>
            <a:off x="6172200" y="1825625"/>
            <a:ext cx="1758142" cy="501939"/>
          </a:xfrm>
        </p:spPr>
        <p:txBody>
          <a:bodyPr/>
          <a:lstStyle/>
          <a:p>
            <a:pPr marL="0" indent="0">
              <a:buNone/>
            </a:pPr>
            <a:r>
              <a:rPr lang="en-US" dirty="0"/>
              <a:t>Next Year</a:t>
            </a:r>
          </a:p>
        </p:txBody>
      </p:sp>
      <p:sp>
        <p:nvSpPr>
          <p:cNvPr id="10" name="Content Placeholder 2">
            <a:extLst>
              <a:ext uri="{FF2B5EF4-FFF2-40B4-BE49-F238E27FC236}">
                <a16:creationId xmlns:a16="http://schemas.microsoft.com/office/drawing/2014/main" id="{2DFAC5CF-1B58-ABB4-D63B-1D931D572459}"/>
              </a:ext>
            </a:extLst>
          </p:cNvPr>
          <p:cNvSpPr txBox="1">
            <a:spLocks/>
          </p:cNvSpPr>
          <p:nvPr/>
        </p:nvSpPr>
        <p:spPr>
          <a:xfrm>
            <a:off x="838199" y="2506661"/>
            <a:ext cx="4614949" cy="3670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200" dirty="0">
                <a:solidFill>
                  <a:schemeClr val="tx1"/>
                </a:solidFill>
              </a:rPr>
              <a:t>&lt;Bar chart of top 10 programming languages for the current year goes here.&gt;</a:t>
            </a:r>
          </a:p>
        </p:txBody>
      </p:sp>
      <p:sp>
        <p:nvSpPr>
          <p:cNvPr id="11" name="Content Placeholder 2">
            <a:extLst>
              <a:ext uri="{FF2B5EF4-FFF2-40B4-BE49-F238E27FC236}">
                <a16:creationId xmlns:a16="http://schemas.microsoft.com/office/drawing/2014/main" id="{FBAA9DB0-9EAC-9B25-C7F3-3CE83758128E}"/>
              </a:ext>
            </a:extLst>
          </p:cNvPr>
          <p:cNvSpPr txBox="1">
            <a:spLocks/>
          </p:cNvSpPr>
          <p:nvPr/>
        </p:nvSpPr>
        <p:spPr>
          <a:xfrm>
            <a:off x="6172200" y="2506661"/>
            <a:ext cx="4614949" cy="3670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sz="2200" dirty="0">
              <a:solidFill>
                <a:schemeClr val="tx1"/>
              </a:solidFill>
            </a:endParaRPr>
          </a:p>
        </p:txBody>
      </p:sp>
      <p:pic>
        <p:nvPicPr>
          <p:cNvPr id="3" name="Picture 2">
            <a:extLst>
              <a:ext uri="{FF2B5EF4-FFF2-40B4-BE49-F238E27FC236}">
                <a16:creationId xmlns:a16="http://schemas.microsoft.com/office/drawing/2014/main" id="{B15F4290-6BC5-FA60-54B9-BDDA8AA567D8}"/>
              </a:ext>
            </a:extLst>
          </p:cNvPr>
          <p:cNvPicPr>
            <a:picLocks noChangeAspect="1"/>
          </p:cNvPicPr>
          <p:nvPr/>
        </p:nvPicPr>
        <p:blipFill>
          <a:blip r:embed="rId3"/>
          <a:stretch>
            <a:fillRect/>
          </a:stretch>
        </p:blipFill>
        <p:spPr>
          <a:xfrm>
            <a:off x="193876" y="2257677"/>
            <a:ext cx="5184364" cy="2609998"/>
          </a:xfrm>
          <a:prstGeom prst="rect">
            <a:avLst/>
          </a:prstGeom>
        </p:spPr>
      </p:pic>
      <p:pic>
        <p:nvPicPr>
          <p:cNvPr id="5" name="Picture 4">
            <a:extLst>
              <a:ext uri="{FF2B5EF4-FFF2-40B4-BE49-F238E27FC236}">
                <a16:creationId xmlns:a16="http://schemas.microsoft.com/office/drawing/2014/main" id="{EC340AB1-1E10-1BBF-4999-483EFD2535E8}"/>
              </a:ext>
            </a:extLst>
          </p:cNvPr>
          <p:cNvPicPr>
            <a:picLocks noChangeAspect="1"/>
          </p:cNvPicPr>
          <p:nvPr/>
        </p:nvPicPr>
        <p:blipFill>
          <a:blip r:embed="rId4"/>
          <a:stretch>
            <a:fillRect/>
          </a:stretch>
        </p:blipFill>
        <p:spPr>
          <a:xfrm>
            <a:off x="6406275" y="2415974"/>
            <a:ext cx="4455782" cy="2475025"/>
          </a:xfrm>
          <a:prstGeom prst="rect">
            <a:avLst/>
          </a:prstGeom>
        </p:spPr>
      </p:pic>
    </p:spTree>
    <p:custDataLst>
      <p:tags r:id="rId1"/>
    </p:custDataLst>
    <p:extLst>
      <p:ext uri="{BB962C8B-B14F-4D97-AF65-F5344CB8AC3E}">
        <p14:creationId xmlns:p14="http://schemas.microsoft.com/office/powerpoint/2010/main" val="3684467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7BF14-48B4-018D-63EE-DF24A5A8CF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444DA4-C4B2-2A92-8A96-C527D8D026A7}"/>
              </a:ext>
            </a:extLst>
          </p:cNvPr>
          <p:cNvSpPr>
            <a:spLocks noGrp="1"/>
          </p:cNvSpPr>
          <p:nvPr>
            <p:ph type="title"/>
          </p:nvPr>
        </p:nvSpPr>
        <p:spPr>
          <a:xfrm>
            <a:off x="838200" y="365125"/>
            <a:ext cx="10515600" cy="1325563"/>
          </a:xfrm>
        </p:spPr>
        <p:txBody>
          <a:bodyPr>
            <a:normAutofit/>
          </a:bodyPr>
          <a:lstStyle/>
          <a:p>
            <a:r>
              <a:rPr lang="en-US" sz="2800" dirty="0"/>
              <a:t>PROGRAMMING LANGUAGE TRENDS - FINDINGS &amp; IMPLICATIONS</a:t>
            </a:r>
          </a:p>
        </p:txBody>
      </p:sp>
      <p:sp>
        <p:nvSpPr>
          <p:cNvPr id="3" name="Content Placeholder 2">
            <a:extLst>
              <a:ext uri="{FF2B5EF4-FFF2-40B4-BE49-F238E27FC236}">
                <a16:creationId xmlns:a16="http://schemas.microsoft.com/office/drawing/2014/main" id="{0E85DDBB-31B7-4F81-1E76-90009348F1DE}"/>
              </a:ext>
            </a:extLst>
          </p:cNvPr>
          <p:cNvSpPr>
            <a:spLocks noGrp="1"/>
          </p:cNvSpPr>
          <p:nvPr>
            <p:ph sz="half" idx="1"/>
          </p:nvPr>
        </p:nvSpPr>
        <p:spPr>
          <a:xfrm>
            <a:off x="813816" y="1825625"/>
            <a:ext cx="5181600" cy="4351338"/>
          </a:xfrm>
        </p:spPr>
        <p:txBody>
          <a:bodyPr>
            <a:normAutofit fontScale="85000" lnSpcReduction="20000"/>
          </a:bodyPr>
          <a:lstStyle/>
          <a:p>
            <a:pPr marL="0" indent="0">
              <a:buNone/>
            </a:pPr>
            <a:r>
              <a:rPr lang="en-US" dirty="0"/>
              <a:t>Findings</a:t>
            </a:r>
          </a:p>
          <a:p>
            <a:pPr marL="0" indent="0">
              <a:buNone/>
            </a:pPr>
            <a:endParaRPr lang="en-US" dirty="0"/>
          </a:p>
          <a:p>
            <a:r>
              <a:rPr lang="en-US" dirty="0" err="1"/>
              <a:t>Javascript</a:t>
            </a:r>
            <a:r>
              <a:rPr lang="en-US" dirty="0"/>
              <a:t>, HTML/CSS, SQL  are currently the most used languages </a:t>
            </a:r>
          </a:p>
          <a:p>
            <a:r>
              <a:rPr lang="en-US" dirty="0" err="1"/>
              <a:t>Javascript</a:t>
            </a:r>
            <a:r>
              <a:rPr lang="en-US" dirty="0"/>
              <a:t> &amp; HTML/CSS  will remain the most used languages in future coming years</a:t>
            </a:r>
          </a:p>
          <a:p>
            <a:r>
              <a:rPr lang="en-US" dirty="0"/>
              <a:t>Next year Python will  surpass  SQL</a:t>
            </a:r>
          </a:p>
        </p:txBody>
      </p:sp>
      <p:sp>
        <p:nvSpPr>
          <p:cNvPr id="4" name="Content Placeholder 3">
            <a:extLst>
              <a:ext uri="{FF2B5EF4-FFF2-40B4-BE49-F238E27FC236}">
                <a16:creationId xmlns:a16="http://schemas.microsoft.com/office/drawing/2014/main" id="{D2166E7F-5223-7C98-EBC0-E8FA35940F98}"/>
              </a:ext>
            </a:extLst>
          </p:cNvPr>
          <p:cNvSpPr>
            <a:spLocks noGrp="1"/>
          </p:cNvSpPr>
          <p:nvPr>
            <p:ph sz="half" idx="2"/>
          </p:nvPr>
        </p:nvSpPr>
        <p:spPr>
          <a:xfrm>
            <a:off x="6172200" y="1825625"/>
            <a:ext cx="5181600" cy="4351338"/>
          </a:xfrm>
        </p:spPr>
        <p:txBody>
          <a:bodyPr>
            <a:normAutofit fontScale="85000" lnSpcReduction="20000"/>
          </a:bodyPr>
          <a:lstStyle/>
          <a:p>
            <a:pPr marL="0" indent="0">
              <a:buNone/>
            </a:pPr>
            <a:r>
              <a:rPr lang="en-US" dirty="0"/>
              <a:t>Implications</a:t>
            </a:r>
          </a:p>
          <a:p>
            <a:pPr marL="0" indent="0">
              <a:buNone/>
            </a:pPr>
            <a:endParaRPr lang="en-US" dirty="0"/>
          </a:p>
          <a:p>
            <a:r>
              <a:rPr lang="en-US" dirty="0" err="1"/>
              <a:t>Javascript</a:t>
            </a:r>
            <a:r>
              <a:rPr lang="en-US" dirty="0"/>
              <a:t> &amp; HTML/CSS popularity as programming languages implies web developments skills is the most demanded tech skills , and explains the rise for Typescript</a:t>
            </a:r>
          </a:p>
          <a:p>
            <a:r>
              <a:rPr lang="en-US" dirty="0"/>
              <a:t>Python rise stems from the increasing demand of AI and machine learning skills  </a:t>
            </a:r>
          </a:p>
          <a:p>
            <a:r>
              <a:rPr lang="en-US" dirty="0"/>
              <a:t>Even though SQL has slipped  a little. It remains the relevant as vital skill even AI transform the data language.</a:t>
            </a:r>
          </a:p>
        </p:txBody>
      </p:sp>
    </p:spTree>
    <p:custDataLst>
      <p:tags r:id="rId1"/>
    </p:custDataLst>
    <p:extLst>
      <p:ext uri="{BB962C8B-B14F-4D97-AF65-F5344CB8AC3E}">
        <p14:creationId xmlns:p14="http://schemas.microsoft.com/office/powerpoint/2010/main" val="3701288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A0F35-C02C-0C12-3664-049CAC5AFA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0B430B-2D6C-26E3-5D00-4D061A250E06}"/>
              </a:ext>
            </a:extLst>
          </p:cNvPr>
          <p:cNvSpPr>
            <a:spLocks noGrp="1"/>
          </p:cNvSpPr>
          <p:nvPr>
            <p:ph type="title"/>
          </p:nvPr>
        </p:nvSpPr>
        <p:spPr>
          <a:xfrm>
            <a:off x="862584" y="428768"/>
            <a:ext cx="10515600" cy="1325563"/>
          </a:xfrm>
        </p:spPr>
        <p:txBody>
          <a:bodyPr/>
          <a:lstStyle/>
          <a:p>
            <a:r>
              <a:rPr lang="en-US" dirty="0"/>
              <a:t>DATABASE TRENDS</a:t>
            </a:r>
          </a:p>
        </p:txBody>
      </p:sp>
      <p:sp>
        <p:nvSpPr>
          <p:cNvPr id="3" name="Content Placeholder 2">
            <a:extLst>
              <a:ext uri="{FF2B5EF4-FFF2-40B4-BE49-F238E27FC236}">
                <a16:creationId xmlns:a16="http://schemas.microsoft.com/office/drawing/2014/main" id="{6C2B3FA5-2985-EAFB-8885-6820D4058AF4}"/>
              </a:ext>
            </a:extLst>
          </p:cNvPr>
          <p:cNvSpPr>
            <a:spLocks noGrp="1"/>
          </p:cNvSpPr>
          <p:nvPr>
            <p:ph sz="half" idx="1"/>
          </p:nvPr>
        </p:nvSpPr>
        <p:spPr>
          <a:xfrm>
            <a:off x="813816" y="1825625"/>
            <a:ext cx="2228642" cy="501939"/>
          </a:xfrm>
        </p:spPr>
        <p:txBody>
          <a:bodyPr/>
          <a:lstStyle/>
          <a:p>
            <a:pPr marL="0" indent="0">
              <a:buNone/>
            </a:pPr>
            <a:r>
              <a:rPr lang="en-US" dirty="0"/>
              <a:t>Current Year</a:t>
            </a:r>
          </a:p>
        </p:txBody>
      </p:sp>
      <p:sp>
        <p:nvSpPr>
          <p:cNvPr id="4" name="Content Placeholder 3">
            <a:extLst>
              <a:ext uri="{FF2B5EF4-FFF2-40B4-BE49-F238E27FC236}">
                <a16:creationId xmlns:a16="http://schemas.microsoft.com/office/drawing/2014/main" id="{30E0AA0B-A66B-F896-65D9-69DDA700D8E7}"/>
              </a:ext>
            </a:extLst>
          </p:cNvPr>
          <p:cNvSpPr>
            <a:spLocks noGrp="1"/>
          </p:cNvSpPr>
          <p:nvPr>
            <p:ph sz="half" idx="2"/>
          </p:nvPr>
        </p:nvSpPr>
        <p:spPr>
          <a:xfrm>
            <a:off x="6172200" y="1825625"/>
            <a:ext cx="1758142" cy="501939"/>
          </a:xfrm>
        </p:spPr>
        <p:txBody>
          <a:bodyPr/>
          <a:lstStyle/>
          <a:p>
            <a:pPr marL="0" indent="0">
              <a:buNone/>
            </a:pPr>
            <a:r>
              <a:rPr lang="en-US" dirty="0"/>
              <a:t>Next Year</a:t>
            </a:r>
          </a:p>
        </p:txBody>
      </p:sp>
      <p:sp>
        <p:nvSpPr>
          <p:cNvPr id="5" name="Content Placeholder 2">
            <a:extLst>
              <a:ext uri="{FF2B5EF4-FFF2-40B4-BE49-F238E27FC236}">
                <a16:creationId xmlns:a16="http://schemas.microsoft.com/office/drawing/2014/main" id="{B4E86EFD-B801-5996-879A-7A13CF75507C}"/>
              </a:ext>
            </a:extLst>
          </p:cNvPr>
          <p:cNvSpPr txBox="1">
            <a:spLocks/>
          </p:cNvSpPr>
          <p:nvPr/>
        </p:nvSpPr>
        <p:spPr>
          <a:xfrm>
            <a:off x="838199" y="2506661"/>
            <a:ext cx="4614949" cy="3670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sz="2200" dirty="0">
              <a:solidFill>
                <a:schemeClr val="tx1"/>
              </a:solidFill>
            </a:endParaRPr>
          </a:p>
        </p:txBody>
      </p:sp>
      <p:sp>
        <p:nvSpPr>
          <p:cNvPr id="6" name="Content Placeholder 2">
            <a:extLst>
              <a:ext uri="{FF2B5EF4-FFF2-40B4-BE49-F238E27FC236}">
                <a16:creationId xmlns:a16="http://schemas.microsoft.com/office/drawing/2014/main" id="{EF288C39-3E30-44CF-06C3-D46763CC8E0C}"/>
              </a:ext>
            </a:extLst>
          </p:cNvPr>
          <p:cNvSpPr txBox="1">
            <a:spLocks/>
          </p:cNvSpPr>
          <p:nvPr/>
        </p:nvSpPr>
        <p:spPr>
          <a:xfrm>
            <a:off x="6172200" y="2506661"/>
            <a:ext cx="4614949" cy="3670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sz="2200" dirty="0">
              <a:solidFill>
                <a:schemeClr val="tx1"/>
              </a:solidFill>
            </a:endParaRPr>
          </a:p>
        </p:txBody>
      </p:sp>
      <p:pic>
        <p:nvPicPr>
          <p:cNvPr id="8" name="Picture 7">
            <a:extLst>
              <a:ext uri="{FF2B5EF4-FFF2-40B4-BE49-F238E27FC236}">
                <a16:creationId xmlns:a16="http://schemas.microsoft.com/office/drawing/2014/main" id="{527EF15A-D17D-6ACC-C744-11A194B265E3}"/>
              </a:ext>
            </a:extLst>
          </p:cNvPr>
          <p:cNvPicPr>
            <a:picLocks noChangeAspect="1"/>
          </p:cNvPicPr>
          <p:nvPr/>
        </p:nvPicPr>
        <p:blipFill>
          <a:blip r:embed="rId3"/>
          <a:stretch>
            <a:fillRect/>
          </a:stretch>
        </p:blipFill>
        <p:spPr>
          <a:xfrm>
            <a:off x="438037" y="2506661"/>
            <a:ext cx="4811736" cy="2382915"/>
          </a:xfrm>
          <a:prstGeom prst="rect">
            <a:avLst/>
          </a:prstGeom>
        </p:spPr>
      </p:pic>
      <p:pic>
        <p:nvPicPr>
          <p:cNvPr id="10" name="Picture 9">
            <a:extLst>
              <a:ext uri="{FF2B5EF4-FFF2-40B4-BE49-F238E27FC236}">
                <a16:creationId xmlns:a16="http://schemas.microsoft.com/office/drawing/2014/main" id="{7119A04F-5086-4669-1505-1A21268B3920}"/>
              </a:ext>
            </a:extLst>
          </p:cNvPr>
          <p:cNvPicPr>
            <a:picLocks noChangeAspect="1"/>
          </p:cNvPicPr>
          <p:nvPr/>
        </p:nvPicPr>
        <p:blipFill>
          <a:blip r:embed="rId4"/>
          <a:stretch>
            <a:fillRect/>
          </a:stretch>
        </p:blipFill>
        <p:spPr>
          <a:xfrm>
            <a:off x="6120383" y="2506661"/>
            <a:ext cx="4326773" cy="2318706"/>
          </a:xfrm>
          <a:prstGeom prst="rect">
            <a:avLst/>
          </a:prstGeom>
        </p:spPr>
      </p:pic>
    </p:spTree>
    <p:custDataLst>
      <p:tags r:id="rId1"/>
    </p:custDataLst>
    <p:extLst>
      <p:ext uri="{BB962C8B-B14F-4D97-AF65-F5344CB8AC3E}">
        <p14:creationId xmlns:p14="http://schemas.microsoft.com/office/powerpoint/2010/main" val="15028874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
  <p:tag name="ARTICULATE_DESIGN_ID_SLIDE_TEMPLATE_SKILL_NETWORK" val="762xjmeN"/>
  <p:tag name="ARTICULATE_DESIGN_ID_IBM DEVELOPER 2018 WHITE BACKGROUND" val="AcyDFp8V"/>
  <p:tag name="ARTICULATE_SLIDE_THUMBNAIL_REFRESH" val="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LIDE_TEMPLATE_skill_network">
  <a:themeElements>
    <a:clrScheme name="IBM Skills Network">
      <a:dk1>
        <a:srgbClr val="262626"/>
      </a:dk1>
      <a:lt1>
        <a:srgbClr val="525252"/>
      </a:lt1>
      <a:dk2>
        <a:srgbClr val="FFFFFF"/>
      </a:dk2>
      <a:lt2>
        <a:srgbClr val="FFFFFF"/>
      </a:lt2>
      <a:accent1>
        <a:srgbClr val="6C4DEA"/>
      </a:accent1>
      <a:accent2>
        <a:srgbClr val="82CFFF"/>
      </a:accent2>
      <a:accent3>
        <a:srgbClr val="FF7EB6"/>
      </a:accent3>
      <a:accent4>
        <a:srgbClr val="3DDBD9"/>
      </a:accent4>
      <a:accent5>
        <a:srgbClr val="5B9BD5"/>
      </a:accent5>
      <a:accent6>
        <a:srgbClr val="525252"/>
      </a:accent6>
      <a:hlink>
        <a:srgbClr val="C1C7CD"/>
      </a:hlink>
      <a:folHlink>
        <a:srgbClr val="DA1E28"/>
      </a:folHlink>
    </a:clrScheme>
    <a:fontScheme name="IBM Skills Network">
      <a:majorFont>
        <a:latin typeface="IBM Plex Sans SemiBold"/>
        <a:ea typeface=""/>
        <a:cs typeface=""/>
      </a:majorFont>
      <a:minorFont>
        <a:latin typeface="IBM Plex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BM Skills Network PPT Template 01.2023.pptx" id="{565886F7-76CC-4370-877F-2511E1EB1B28}" vid="{AD061E48-3596-4052-9172-46F1919207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155be751-a274-42e8-93fb-f39d3b9bccc8">
      <Terms xmlns="http://schemas.microsoft.com/office/infopath/2007/PartnerControls"/>
    </lcf76f155ced4ddcb4097134ff3c332f>
    <TaxCatchAll xmlns="f80a141d-92ca-4d3d-9308-f7e7b1d44ce8" xsi:nil="true"/>
    <AWBlink xmlns="155be751-a274-42e8-93fb-f39d3b9bccc8"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9" ma:contentTypeDescription="Create a new document." ma:contentTypeScope="" ma:versionID="d7279d4efbac013e02c1e816bc7f7c13">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0a3fd1dbe83fc08387abb87098562ef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element ref="ns2:MediaLengthInSeconds" minOccurs="0"/>
                <xsd:element ref="ns2:lcf76f155ced4ddcb4097134ff3c332f" minOccurs="0"/>
                <xsd:element ref="ns3:TaxCatchAll" minOccurs="0"/>
                <xsd:element ref="ns2:MediaServiceObjectDetectorVersions" minOccurs="0"/>
                <xsd:element ref="ns2:AWBlink"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bfc8dc1-ab14-4a6b-8a4a-9f7f0b948a94"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AWBlink" ma:index="25" nillable="true" ma:displayName="AWB link" ma:description="Author Workbench link" ma:format="Dropdown" ma:internalName="AWBlink">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02edd55d-11a0-43df-8094-42adcb6055ca}" ma:internalName="TaxCatchAll" ma:showField="CatchAllData" ma:web="f80a141d-92ca-4d3d-9308-f7e7b1d44ce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155be751-a274-42e8-93fb-f39d3b9bccc8"/>
    <ds:schemaRef ds:uri="http://purl.org/dc/elements/1.1/"/>
    <ds:schemaRef ds:uri="http://schemas.microsoft.com/office/2006/metadata/propertie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f80a141d-92ca-4d3d-9308-f7e7b1d44ce8"/>
    <ds:schemaRef ds:uri="http://www.w3.org/XML/1998/namespace"/>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BEAB06F8-DBB4-44C7-AF84-8B098C8B03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5be751-a274-42e8-93fb-f39d3b9bccc8"/>
    <ds:schemaRef ds:uri="f80a141d-92ca-4d3d-9308-f7e7b1d44c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IBM PPT Temp Jan 2023</Template>
  <TotalTime>0</TotalTime>
  <Words>1089</Words>
  <Application>Microsoft Office PowerPoint</Application>
  <PresentationFormat>Widescreen</PresentationFormat>
  <Paragraphs>104</Paragraphs>
  <Slides>20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Calibri</vt:lpstr>
      <vt:lpstr>Helv</vt:lpstr>
      <vt:lpstr>IBM Plex Mono</vt:lpstr>
      <vt:lpstr>IBM Plex Sans</vt:lpstr>
      <vt:lpstr>IBM Plex Sans SemiBold</vt:lpstr>
      <vt:lpstr>Source Sans Pro</vt:lpstr>
      <vt:lpstr>var(--cds-font-family-source-sans-pro)</vt:lpstr>
      <vt:lpstr>SLIDE_TEMPLATE_skill_network</vt:lpstr>
      <vt:lpstr>Identifying Trends and Possible Emerging Skills </vt:lpstr>
      <vt:lpstr>PowerPoint Presentation</vt:lpstr>
      <vt:lpstr>EXECUTIVE SUMMARY</vt:lpstr>
      <vt:lpstr>INTRODUCTION</vt:lpstr>
      <vt:lpstr>METHODOLOGY</vt:lpstr>
      <vt:lpstr>PowerPoint Presentation</vt:lpstr>
      <vt:lpstr>PROGRAMMING LANGUAGE TRENDS</vt:lpstr>
      <vt:lpstr>PROGRAMMING LANGUAGE TRENDS - FINDINGS &amp; IMPLICATIONS</vt:lpstr>
      <vt:lpstr>DATABASE TRENDS</vt:lpstr>
      <vt:lpstr>DATABASE TRENDS - FINDINGS &amp; IMPLICATIONS</vt:lpstr>
      <vt:lpstr>DASHBOARD</vt:lpstr>
      <vt:lpstr>DASHBOARD TAB 1</vt:lpstr>
      <vt:lpstr>DASHBOARD TAB 2</vt:lpstr>
      <vt:lpstr>DASHBOARD TAB 3</vt:lpstr>
      <vt:lpstr>DISCUSSION</vt:lpstr>
      <vt:lpstr>OVERALL FINDINGS &amp; IMPLICATIONS</vt:lpstr>
      <vt:lpstr>CONCLUSION</vt:lpstr>
      <vt:lpstr>APPENDIX</vt:lpstr>
      <vt:lpstr> JOB POSTINGS</vt:lpstr>
      <vt:lpstr>POPULAR LANGUAGES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Tori Sleeper</dc:creator>
  <cp:lastModifiedBy>Luke Adeosun</cp:lastModifiedBy>
  <cp:revision>14</cp:revision>
  <dcterms:created xsi:type="dcterms:W3CDTF">2024-10-30T05:40:03Z</dcterms:created>
  <dcterms:modified xsi:type="dcterms:W3CDTF">2024-12-05T23:38:38Z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ediaServiceImageTags">
    <vt:lpwstr/>
  </property>
  <property fmtid="{D5CDD505-2E9C-101B-9397-08002B2CF9AE}" pid="4" name="ArticulateGUID">
    <vt:lpwstr>07C438A6-8092-445C-AC0D-AE1422093206</vt:lpwstr>
  </property>
  <property fmtid="{D5CDD505-2E9C-101B-9397-08002B2CF9AE}" pid="5" name="ArticulatePath">
    <vt:lpwstr>https://skilluptech.sharepoint.com/sites/Coursera/Shared Documents/General/PPT template/IBM Skills Network PPT Template 01.2023</vt:lpwstr>
  </property>
</Properties>
</file>